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79" r:id="rId1"/>
  </p:sldMasterIdLst>
  <p:sldIdLst>
    <p:sldId id="256" r:id="rId2"/>
    <p:sldId id="257" r:id="rId3"/>
    <p:sldId id="258" r:id="rId4"/>
    <p:sldId id="259" r:id="rId5"/>
    <p:sldId id="265" r:id="rId6"/>
    <p:sldId id="279" r:id="rId7"/>
    <p:sldId id="288" r:id="rId8"/>
    <p:sldId id="289" r:id="rId9"/>
    <p:sldId id="287" r:id="rId10"/>
    <p:sldId id="268" r:id="rId11"/>
    <p:sldId id="266" r:id="rId12"/>
    <p:sldId id="267" r:id="rId13"/>
    <p:sldId id="275" r:id="rId14"/>
    <p:sldId id="276" r:id="rId15"/>
    <p:sldId id="290" r:id="rId16"/>
    <p:sldId id="291" r:id="rId17"/>
    <p:sldId id="270" r:id="rId18"/>
    <p:sldId id="271" r:id="rId19"/>
    <p:sldId id="285" r:id="rId20"/>
    <p:sldId id="262" r:id="rId21"/>
  </p:sldIdLst>
  <p:sldSz cx="9144000" cy="6858000" type="screen4x3"/>
  <p:notesSz cx="9942513" cy="676116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101A"/>
    <a:srgbClr val="4521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97" autoAdjust="0"/>
    <p:restoredTop sz="94660"/>
  </p:normalViewPr>
  <p:slideViewPr>
    <p:cSldViewPr>
      <p:cViewPr varScale="1">
        <p:scale>
          <a:sx n="106" d="100"/>
          <a:sy n="106" d="100"/>
        </p:scale>
        <p:origin x="1662" y="9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1D8BD707-D9CF-40AE-B4C6-C98DA3205C09}" type="datetimeFigureOut">
              <a:rPr lang="en-US" smtClean="0"/>
              <a:pPr/>
              <a:t>10/3/2025</a:t>
            </a:fld>
            <a:endParaRPr lang="en-US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10/3/2025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Нашивка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8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10/3/2025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10/3/2025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10/3/2025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10/3/2025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10/3/2025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1D8BD707-D9CF-40AE-B4C6-C98DA3205C09}" type="datetimeFigureOut">
              <a:rPr lang="en-US" smtClean="0"/>
              <a:pPr/>
              <a:t>10/3/2025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13" name="Нашивка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4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1D8BD707-D9CF-40AE-B4C6-C98DA3205C09}" type="datetimeFigureOut">
              <a:rPr lang="en-US" smtClean="0"/>
              <a:pPr/>
              <a:t>10/3/2025</a:t>
            </a:fld>
            <a:endParaRPr lang="en-US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1.png"/><Relationship Id="rId7" Type="http://schemas.openxmlformats.org/officeDocument/2006/relationships/image" Target="../media/image27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1.png"/><Relationship Id="rId7" Type="http://schemas.openxmlformats.org/officeDocument/2006/relationships/image" Target="../media/image28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3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3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300728" y="246888"/>
            <a:ext cx="758951" cy="7985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066800" y="2895600"/>
            <a:ext cx="7208520" cy="14874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3655694" y="6096000"/>
            <a:ext cx="1419225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30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/>
                <a:cs typeface="Times New Roman"/>
              </a:rPr>
              <a:t>2025 год</a:t>
            </a:r>
            <a:endParaRPr sz="3000" dirty="0">
              <a:solidFill>
                <a:schemeClr val="accent5">
                  <a:lumMod val="60000"/>
                  <a:lumOff val="40000"/>
                </a:schemeClr>
              </a:solidFill>
              <a:latin typeface="Times New Roman"/>
              <a:cs typeface="Times New Roman"/>
            </a:endParaRPr>
          </a:p>
        </p:txBody>
      </p:sp>
      <p:pic>
        <p:nvPicPr>
          <p:cNvPr id="9" name="Рисунок 8" descr="Герб Курм"/>
          <p:cNvPicPr/>
          <p:nvPr/>
        </p:nvPicPr>
        <p:blipFill>
          <a:blip r:embed="rId4" cstate="print"/>
          <a:stretch>
            <a:fillRect/>
          </a:stretch>
        </p:blipFill>
        <p:spPr bwMode="auto">
          <a:xfrm>
            <a:off x="4267200" y="304800"/>
            <a:ext cx="714375" cy="762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04800" y="1143000"/>
            <a:ext cx="8686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Arial Black" pitchFamily="34" charset="0"/>
              </a:rPr>
              <a:t>Администрация </a:t>
            </a:r>
            <a:r>
              <a:rPr lang="ru-RU" sz="2800" b="1" dirty="0" err="1" smtClean="0">
                <a:solidFill>
                  <a:srgbClr val="002060"/>
                </a:solidFill>
                <a:latin typeface="Arial Black" pitchFamily="34" charset="0"/>
              </a:rPr>
              <a:t>Курманаевского</a:t>
            </a:r>
            <a:r>
              <a:rPr lang="ru-RU" sz="2800" b="1" dirty="0" smtClean="0">
                <a:solidFill>
                  <a:srgbClr val="002060"/>
                </a:solidFill>
                <a:latin typeface="Arial Black" pitchFamily="34" charset="0"/>
              </a:rPr>
              <a:t> района 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Arial Black" pitchFamily="34" charset="0"/>
              </a:rPr>
              <a:t>Оренбургской области</a:t>
            </a:r>
            <a:endParaRPr lang="ru-RU" sz="2800" b="1" dirty="0">
              <a:solidFill>
                <a:srgbClr val="00206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52600" y="432816"/>
            <a:ext cx="5617463" cy="7985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645152" y="2060448"/>
            <a:ext cx="780288" cy="7985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715255" y="3715511"/>
            <a:ext cx="798576" cy="7985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645152" y="5443728"/>
            <a:ext cx="935736" cy="93878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27470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63390">
              <a:lnSpc>
                <a:spcPct val="100000"/>
              </a:lnSpc>
              <a:spcBef>
                <a:spcPts val="100"/>
              </a:spcBef>
            </a:pPr>
            <a:r>
              <a:rPr lang="ru-RU" sz="1400" spc="-5" dirty="0" smtClean="0"/>
              <a:t/>
            </a:r>
            <a:br>
              <a:rPr lang="ru-RU" sz="1400" spc="-5" dirty="0" smtClean="0"/>
            </a:br>
            <a:r>
              <a:rPr lang="ru-RU" sz="1400" spc="-5" dirty="0" smtClean="0"/>
              <a:t/>
            </a:r>
            <a:br>
              <a:rPr lang="ru-RU" sz="1400" spc="-5" dirty="0" smtClean="0"/>
            </a:br>
            <a:r>
              <a:rPr lang="ru-RU" sz="1400" spc="-5" dirty="0" smtClean="0"/>
              <a:t/>
            </a:r>
            <a:br>
              <a:rPr lang="ru-RU" sz="1400" spc="-5" dirty="0" smtClean="0"/>
            </a:br>
            <a:endParaRPr sz="4000" spc="-5" dirty="0"/>
          </a:p>
        </p:txBody>
      </p:sp>
      <p:sp>
        <p:nvSpPr>
          <p:cNvPr id="8" name="object 8"/>
          <p:cNvSpPr txBox="1"/>
          <p:nvPr/>
        </p:nvSpPr>
        <p:spPr>
          <a:xfrm>
            <a:off x="5804660" y="2013280"/>
            <a:ext cx="2729739" cy="307327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99700"/>
              </a:lnSpc>
              <a:spcBef>
                <a:spcPts val="105"/>
              </a:spcBef>
            </a:pPr>
            <a:r>
              <a:rPr sz="1800" spc="-15" dirty="0">
                <a:latin typeface="Times New Roman" pitchFamily="18" charset="0"/>
                <a:cs typeface="Times New Roman" pitchFamily="18" charset="0"/>
              </a:rPr>
              <a:t>Оренбургская </a:t>
            </a:r>
            <a:r>
              <a:rPr sz="1800" spc="-10" dirty="0">
                <a:latin typeface="Times New Roman" pitchFamily="18" charset="0"/>
                <a:cs typeface="Times New Roman" pitchFamily="18" charset="0"/>
              </a:rPr>
              <a:t>область,  </a:t>
            </a:r>
            <a:r>
              <a:rPr lang="ru-RU" sz="1800" spc="-10" dirty="0" err="1" smtClean="0">
                <a:latin typeface="Times New Roman" pitchFamily="18" charset="0"/>
                <a:cs typeface="Times New Roman" pitchFamily="18" charset="0"/>
              </a:rPr>
              <a:t>Курманаевский</a:t>
            </a:r>
            <a:r>
              <a:rPr sz="1800" spc="-1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800" dirty="0">
                <a:latin typeface="Times New Roman" pitchFamily="18" charset="0"/>
                <a:cs typeface="Times New Roman" pitchFamily="18" charset="0"/>
              </a:rPr>
              <a:t>район,  </a:t>
            </a:r>
            <a:r>
              <a:rPr lang="ru-RU" sz="1800" spc="5" dirty="0" smtClean="0">
                <a:latin typeface="Times New Roman" pitchFamily="18" charset="0"/>
                <a:cs typeface="Times New Roman" pitchFamily="18" charset="0"/>
              </a:rPr>
              <a:t>село Покровка</a:t>
            </a:r>
            <a:r>
              <a:rPr sz="1800" spc="-10" dirty="0" smtClean="0">
                <a:latin typeface="Times New Roman" pitchFamily="18" charset="0"/>
                <a:cs typeface="Times New Roman" pitchFamily="18" charset="0"/>
              </a:rPr>
              <a:t>,  </a:t>
            </a:r>
            <a:endParaRPr lang="ru-RU" sz="1800" spc="-10" dirty="0" smtClean="0">
              <a:latin typeface="Times New Roman" pitchFamily="18" charset="0"/>
              <a:cs typeface="Times New Roman" pitchFamily="18" charset="0"/>
            </a:endParaRPr>
          </a:p>
          <a:p>
            <a:pPr marL="12700" marR="5080">
              <a:lnSpc>
                <a:spcPct val="99700"/>
              </a:lnSpc>
              <a:spcBef>
                <a:spcPts val="105"/>
              </a:spcBef>
            </a:pPr>
            <a:r>
              <a:rPr sz="1800" spc="-25" dirty="0" err="1" smtClean="0">
                <a:latin typeface="Times New Roman" pitchFamily="18" charset="0"/>
                <a:cs typeface="Times New Roman" pitchFamily="18" charset="0"/>
              </a:rPr>
              <a:t>улица</a:t>
            </a:r>
            <a:r>
              <a:rPr sz="1800" spc="-2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spc="-5" dirty="0" smtClean="0">
                <a:latin typeface="Times New Roman" pitchFamily="18" charset="0"/>
                <a:cs typeface="Times New Roman" pitchFamily="18" charset="0"/>
              </a:rPr>
              <a:t>Советская, </a:t>
            </a:r>
            <a:r>
              <a:rPr sz="1800" dirty="0" smtClean="0">
                <a:latin typeface="Times New Roman" pitchFamily="18" charset="0"/>
                <a:cs typeface="Times New Roman" pitchFamily="18" charset="0"/>
              </a:rPr>
              <a:t>№</a:t>
            </a:r>
            <a:r>
              <a:rPr sz="1800" spc="1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pc="1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pc="15" dirty="0">
                <a:latin typeface="Times New Roman" pitchFamily="18" charset="0"/>
                <a:cs typeface="Times New Roman" pitchFamily="18" charset="0"/>
              </a:rPr>
              <a:t>8</a:t>
            </a:r>
            <a:endParaRPr sz="18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200" dirty="0">
              <a:latin typeface="Times New Roman" pitchFamily="18" charset="0"/>
              <a:cs typeface="Times New Roman" pitchFamily="18" charset="0"/>
            </a:endParaRPr>
          </a:p>
          <a:p>
            <a:pPr marL="12700">
              <a:lnSpc>
                <a:spcPct val="100000"/>
              </a:lnSpc>
            </a:pPr>
            <a:r>
              <a:rPr sz="1800" spc="-5" dirty="0" err="1" smtClean="0">
                <a:latin typeface="Times New Roman" pitchFamily="18" charset="0"/>
                <a:cs typeface="Times New Roman" pitchFamily="18" charset="0"/>
              </a:rPr>
              <a:t>Пло</a:t>
            </a:r>
            <a:r>
              <a:rPr lang="ru-RU" sz="1800" spc="-5" dirty="0" err="1" smtClean="0">
                <a:latin typeface="Times New Roman" pitchFamily="18" charset="0"/>
                <a:cs typeface="Times New Roman" pitchFamily="18" charset="0"/>
              </a:rPr>
              <a:t>щ</a:t>
            </a:r>
            <a:r>
              <a:rPr sz="1800" spc="-5" dirty="0" err="1" smtClean="0">
                <a:latin typeface="Times New Roman" pitchFamily="18" charset="0"/>
                <a:cs typeface="Times New Roman" pitchFamily="18" charset="0"/>
              </a:rPr>
              <a:t>адь</a:t>
            </a:r>
            <a:r>
              <a:rPr sz="1800" spc="-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spc="5" dirty="0" smtClean="0">
                <a:latin typeface="Times New Roman" pitchFamily="18" charset="0"/>
                <a:cs typeface="Times New Roman" pitchFamily="18" charset="0"/>
              </a:rPr>
              <a:t>590 </a:t>
            </a:r>
            <a:r>
              <a:rPr sz="1800" spc="-5" dirty="0" err="1" smtClean="0">
                <a:latin typeface="Times New Roman" pitchFamily="18" charset="0"/>
                <a:cs typeface="Times New Roman" pitchFamily="18" charset="0"/>
              </a:rPr>
              <a:t>кв.м</a:t>
            </a:r>
            <a:endParaRPr lang="ru-RU" sz="1800" spc="-5" dirty="0" smtClean="0">
              <a:latin typeface="Times New Roman" pitchFamily="18" charset="0"/>
              <a:cs typeface="Times New Roman" pitchFamily="18" charset="0"/>
            </a:endParaRPr>
          </a:p>
          <a:p>
            <a:pPr marL="12700" marR="445770">
              <a:lnSpc>
                <a:spcPct val="100000"/>
              </a:lnSpc>
            </a:pPr>
            <a:r>
              <a:rPr sz="1800" spc="-10" dirty="0" err="1" smtClean="0">
                <a:latin typeface="Times New Roman" pitchFamily="18" charset="0"/>
                <a:cs typeface="Times New Roman" pitchFamily="18" charset="0"/>
              </a:rPr>
              <a:t>Здание</a:t>
            </a:r>
            <a:r>
              <a:rPr sz="1800" spc="-1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sz="1800" dirty="0" err="1">
                <a:latin typeface="Times New Roman" pitchFamily="18" charset="0"/>
                <a:cs typeface="Times New Roman" pitchFamily="18" charset="0"/>
              </a:rPr>
              <a:t>нежилое</a:t>
            </a:r>
            <a:r>
              <a:rPr sz="1800" dirty="0">
                <a:latin typeface="Times New Roman" pitchFamily="18" charset="0"/>
                <a:cs typeface="Times New Roman" pitchFamily="18" charset="0"/>
              </a:rPr>
              <a:t>  </a:t>
            </a: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 marL="12700" marR="445770">
              <a:lnSpc>
                <a:spcPct val="100000"/>
              </a:lnSpc>
            </a:pPr>
            <a:r>
              <a:rPr sz="1800" spc="-10" dirty="0" err="1" smtClean="0"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sz="1800" spc="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800" spc="-10" dirty="0">
                <a:latin typeface="Times New Roman" pitchFamily="18" charset="0"/>
                <a:cs typeface="Times New Roman" pitchFamily="18" charset="0"/>
              </a:rPr>
              <a:t>использования:</a:t>
            </a:r>
            <a:endParaRPr sz="1800" dirty="0">
              <a:latin typeface="Times New Roman" pitchFamily="18" charset="0"/>
              <a:cs typeface="Times New Roman" pitchFamily="18" charset="0"/>
            </a:endParaRPr>
          </a:p>
          <a:p>
            <a:pPr marL="12700">
              <a:lnSpc>
                <a:spcPct val="100000"/>
              </a:lnSpc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для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размещения объектов торговли</a:t>
            </a:r>
            <a:endParaRPr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876925" y="5496457"/>
            <a:ext cx="2509520" cy="8280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65"/>
              </a:lnSpc>
            </a:pPr>
            <a:r>
              <a:rPr sz="1800" spc="-5" dirty="0">
                <a:latin typeface="Times New Roman"/>
                <a:cs typeface="Times New Roman"/>
              </a:rPr>
              <a:t>Ежемесячный </a:t>
            </a:r>
            <a:r>
              <a:rPr sz="1800" spc="-15" dirty="0">
                <a:latin typeface="Times New Roman"/>
                <a:cs typeface="Times New Roman"/>
              </a:rPr>
              <a:t>платеж: </a:t>
            </a:r>
            <a:r>
              <a:rPr sz="1800" dirty="0">
                <a:latin typeface="Times New Roman"/>
                <a:cs typeface="Times New Roman"/>
              </a:rPr>
              <a:t>в</a:t>
            </a: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800" spc="-5" dirty="0">
                <a:latin typeface="Times New Roman"/>
                <a:cs typeface="Times New Roman"/>
              </a:rPr>
              <a:t>соответствии </a:t>
            </a:r>
            <a:r>
              <a:rPr sz="1800" dirty="0">
                <a:latin typeface="Times New Roman"/>
                <a:cs typeface="Times New Roman"/>
              </a:rPr>
              <a:t>с</a:t>
            </a:r>
            <a:r>
              <a:rPr sz="1800" spc="-60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рыночной</a:t>
            </a: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800" spc="-20" dirty="0">
                <a:latin typeface="Times New Roman"/>
                <a:cs typeface="Times New Roman"/>
              </a:rPr>
              <a:t>оценкой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2" name="object 3"/>
          <p:cNvSpPr/>
          <p:nvPr/>
        </p:nvSpPr>
        <p:spPr>
          <a:xfrm>
            <a:off x="609600" y="4648200"/>
            <a:ext cx="713232" cy="71323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4"/>
          <p:cNvSpPr/>
          <p:nvPr/>
        </p:nvSpPr>
        <p:spPr>
          <a:xfrm>
            <a:off x="609600" y="5486400"/>
            <a:ext cx="762000" cy="6858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0"/>
          <p:cNvSpPr txBox="1"/>
          <p:nvPr/>
        </p:nvSpPr>
        <p:spPr>
          <a:xfrm>
            <a:off x="1371600" y="4724400"/>
            <a:ext cx="3276600" cy="5386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65"/>
              </a:lnSpc>
            </a:pPr>
            <a:r>
              <a:rPr lang="ru-RU" sz="1700" spc="-5" dirty="0" smtClean="0">
                <a:solidFill>
                  <a:srgbClr val="002060"/>
                </a:solidFill>
                <a:latin typeface="Times New Roman"/>
                <a:cs typeface="Times New Roman"/>
              </a:rPr>
              <a:t>Ответственное лицо: </a:t>
            </a:r>
          </a:p>
          <a:p>
            <a:pPr marL="12700">
              <a:lnSpc>
                <a:spcPts val="2065"/>
              </a:lnSpc>
            </a:pPr>
            <a:r>
              <a:rPr lang="ru-RU" sz="1700" spc="-5" dirty="0" smtClean="0">
                <a:solidFill>
                  <a:srgbClr val="002060"/>
                </a:solidFill>
                <a:latin typeface="Times New Roman"/>
                <a:cs typeface="Times New Roman"/>
              </a:rPr>
              <a:t>Петров Александр </a:t>
            </a:r>
            <a:r>
              <a:rPr lang="ru-RU" sz="1700" spc="-5" dirty="0" smtClean="0">
                <a:solidFill>
                  <a:srgbClr val="002060"/>
                </a:solidFill>
                <a:latin typeface="Times New Roman"/>
                <a:cs typeface="Times New Roman"/>
              </a:rPr>
              <a:t>Сергеевич</a:t>
            </a:r>
            <a:endParaRPr sz="1700" dirty="0">
              <a:solidFill>
                <a:srgbClr val="002060"/>
              </a:solidFill>
              <a:latin typeface="Times New Roman"/>
              <a:cs typeface="Times New Roman"/>
            </a:endParaRPr>
          </a:p>
        </p:txBody>
      </p:sp>
      <p:sp>
        <p:nvSpPr>
          <p:cNvPr id="15" name="object 10"/>
          <p:cNvSpPr txBox="1"/>
          <p:nvPr/>
        </p:nvSpPr>
        <p:spPr>
          <a:xfrm>
            <a:off x="1447800" y="5562600"/>
            <a:ext cx="3048000" cy="5386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65"/>
              </a:lnSpc>
            </a:pPr>
            <a:r>
              <a:rPr lang="ru-RU" sz="1700" spc="-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ru-RU" sz="1700" spc="-5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ел: 8/35341/ </a:t>
            </a:r>
            <a:r>
              <a:rPr lang="ru-RU" sz="1700" spc="-5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2-41-44</a:t>
            </a:r>
            <a:endParaRPr lang="ru-RU" sz="1700" spc="-5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12700">
              <a:lnSpc>
                <a:spcPts val="2065"/>
              </a:lnSpc>
            </a:pPr>
            <a:r>
              <a:rPr lang="ru-RU" sz="1700" spc="-5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эл.почта</a:t>
            </a:r>
            <a:r>
              <a:rPr lang="ru-RU" sz="1700" spc="-5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700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poksovet@rambler.ru</a:t>
            </a:r>
            <a:endParaRPr sz="17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Рисунок 15" descr="C:\Users\ekonom\Desktop\Людмила\МСП\ФОТО объектов по ПЕРЕЧНЮ\Сергеевка Дорожная 14\-5359746116414979124_121.jpg"/>
          <p:cNvPicPr/>
          <p:nvPr/>
        </p:nvPicPr>
        <p:blipFill>
          <a:blip r:embed="rId8" cstate="print"/>
          <a:srcRect l="28868" t="36419" r="30966" b="43402"/>
          <a:stretch>
            <a:fillRect/>
          </a:stretch>
        </p:blipFill>
        <p:spPr bwMode="auto">
          <a:xfrm>
            <a:off x="457200" y="1981200"/>
            <a:ext cx="3657600" cy="2209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Прямоугольник 16"/>
          <p:cNvSpPr/>
          <p:nvPr/>
        </p:nvSpPr>
        <p:spPr>
          <a:xfrm>
            <a:off x="6019800" y="1371600"/>
            <a:ext cx="161454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ru-RU" sz="2800" b="1" cap="none" spc="0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АРЕНДА</a:t>
            </a:r>
            <a:endParaRPr lang="ru-RU" sz="2800" b="1" cap="none" spc="0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52600" y="432816"/>
            <a:ext cx="5617463" cy="7985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800600" y="2133600"/>
            <a:ext cx="780288" cy="7985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876800" y="3733800"/>
            <a:ext cx="798576" cy="7985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953000" y="5486400"/>
            <a:ext cx="783336" cy="7620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27470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63390">
              <a:lnSpc>
                <a:spcPct val="100000"/>
              </a:lnSpc>
              <a:spcBef>
                <a:spcPts val="100"/>
              </a:spcBef>
            </a:pPr>
            <a:r>
              <a:rPr lang="ru-RU" sz="1400" spc="-5" dirty="0" smtClean="0"/>
              <a:t/>
            </a:r>
            <a:br>
              <a:rPr lang="ru-RU" sz="1400" spc="-5" dirty="0" smtClean="0"/>
            </a:br>
            <a:r>
              <a:rPr lang="ru-RU" sz="1400" spc="-5" dirty="0" smtClean="0"/>
              <a:t/>
            </a:r>
            <a:br>
              <a:rPr lang="ru-RU" sz="1400" spc="-5" dirty="0" smtClean="0"/>
            </a:br>
            <a:r>
              <a:rPr lang="ru-RU" sz="1400" spc="-5" dirty="0" smtClean="0"/>
              <a:t/>
            </a:r>
            <a:br>
              <a:rPr lang="ru-RU" sz="1400" spc="-5" dirty="0" smtClean="0"/>
            </a:br>
            <a:endParaRPr sz="4000" spc="-5" dirty="0"/>
          </a:p>
        </p:txBody>
      </p:sp>
      <p:sp>
        <p:nvSpPr>
          <p:cNvPr id="8" name="object 8"/>
          <p:cNvSpPr txBox="1"/>
          <p:nvPr/>
        </p:nvSpPr>
        <p:spPr>
          <a:xfrm>
            <a:off x="5804660" y="2013280"/>
            <a:ext cx="2729739" cy="33707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99700"/>
              </a:lnSpc>
              <a:spcBef>
                <a:spcPts val="105"/>
              </a:spcBef>
            </a:pPr>
            <a:r>
              <a:rPr sz="1800" spc="-15" dirty="0">
                <a:latin typeface="Times New Roman" pitchFamily="18" charset="0"/>
                <a:cs typeface="Times New Roman" pitchFamily="18" charset="0"/>
              </a:rPr>
              <a:t>Оренбургская </a:t>
            </a:r>
            <a:r>
              <a:rPr sz="1800" spc="-10" dirty="0">
                <a:latin typeface="Times New Roman" pitchFamily="18" charset="0"/>
                <a:cs typeface="Times New Roman" pitchFamily="18" charset="0"/>
              </a:rPr>
              <a:t>область,  </a:t>
            </a:r>
            <a:r>
              <a:rPr lang="ru-RU" sz="1800" spc="-10" dirty="0" err="1" smtClean="0">
                <a:latin typeface="Times New Roman" pitchFamily="18" charset="0"/>
                <a:cs typeface="Times New Roman" pitchFamily="18" charset="0"/>
              </a:rPr>
              <a:t>Курманаевский</a:t>
            </a:r>
            <a:r>
              <a:rPr sz="1800" spc="-1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800" dirty="0">
                <a:latin typeface="Times New Roman" pitchFamily="18" charset="0"/>
                <a:cs typeface="Times New Roman" pitchFamily="18" charset="0"/>
              </a:rPr>
              <a:t>район,  </a:t>
            </a: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 marL="12700" marR="5080">
              <a:lnSpc>
                <a:spcPct val="99700"/>
              </a:lnSpc>
              <a:spcBef>
                <a:spcPts val="105"/>
              </a:spcBef>
            </a:pPr>
            <a:r>
              <a:rPr lang="ru-RU" sz="1800" spc="5" dirty="0" smtClean="0">
                <a:latin typeface="Times New Roman" pitchFamily="18" charset="0"/>
                <a:cs typeface="Times New Roman" pitchFamily="18" charset="0"/>
              </a:rPr>
              <a:t>село </a:t>
            </a:r>
            <a:r>
              <a:rPr lang="ru-RU" sz="1800" spc="5" dirty="0" err="1" smtClean="0">
                <a:latin typeface="Times New Roman" pitchFamily="18" charset="0"/>
                <a:cs typeface="Times New Roman" pitchFamily="18" charset="0"/>
              </a:rPr>
              <a:t>Ферапонтовка</a:t>
            </a:r>
            <a:endParaRPr lang="ru-RU" sz="1800" spc="-10" dirty="0" smtClean="0">
              <a:latin typeface="Times New Roman" pitchFamily="18" charset="0"/>
              <a:cs typeface="Times New Roman" pitchFamily="18" charset="0"/>
            </a:endParaRPr>
          </a:p>
          <a:p>
            <a:pPr marL="12700" marR="5080">
              <a:lnSpc>
                <a:spcPct val="99700"/>
              </a:lnSpc>
              <a:spcBef>
                <a:spcPts val="105"/>
              </a:spcBef>
            </a:pPr>
            <a:r>
              <a:rPr sz="1800" spc="-25" dirty="0" err="1" smtClean="0">
                <a:latin typeface="Times New Roman" pitchFamily="18" charset="0"/>
                <a:cs typeface="Times New Roman" pitchFamily="18" charset="0"/>
              </a:rPr>
              <a:t>улица</a:t>
            </a:r>
            <a:r>
              <a:rPr sz="1800" spc="-2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spc="-5" dirty="0" smtClean="0">
                <a:latin typeface="Times New Roman" pitchFamily="18" charset="0"/>
                <a:cs typeface="Times New Roman" pitchFamily="18" charset="0"/>
              </a:rPr>
              <a:t>Зеленая, 21</a:t>
            </a:r>
            <a:endParaRPr sz="18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850" dirty="0">
              <a:latin typeface="Times New Roman" pitchFamily="18" charset="0"/>
              <a:cs typeface="Times New Roman" pitchFamily="18" charset="0"/>
            </a:endParaRPr>
          </a:p>
          <a:p>
            <a:pPr marL="12700">
              <a:lnSpc>
                <a:spcPct val="100000"/>
              </a:lnSpc>
            </a:pPr>
            <a:r>
              <a:rPr sz="1800" spc="-5" smtClean="0">
                <a:latin typeface="Times New Roman" pitchFamily="18" charset="0"/>
                <a:cs typeface="Times New Roman" pitchFamily="18" charset="0"/>
              </a:rPr>
              <a:t>Пло</a:t>
            </a:r>
            <a:r>
              <a:rPr lang="ru-RU" spc="-5" dirty="0" err="1" smtClean="0">
                <a:latin typeface="Times New Roman" pitchFamily="18" charset="0"/>
                <a:cs typeface="Times New Roman" pitchFamily="18" charset="0"/>
              </a:rPr>
              <a:t>щ</a:t>
            </a:r>
            <a:r>
              <a:rPr sz="1800" spc="-5" smtClean="0">
                <a:latin typeface="Times New Roman" pitchFamily="18" charset="0"/>
                <a:cs typeface="Times New Roman" pitchFamily="18" charset="0"/>
              </a:rPr>
              <a:t>адь </a:t>
            </a:r>
            <a:r>
              <a:rPr lang="ru-RU" sz="1800" spc="5" dirty="0" smtClean="0">
                <a:latin typeface="Times New Roman" pitchFamily="18" charset="0"/>
                <a:cs typeface="Times New Roman" pitchFamily="18" charset="0"/>
              </a:rPr>
              <a:t>187,3 </a:t>
            </a:r>
            <a:r>
              <a:rPr sz="1800" spc="-5" dirty="0" err="1" smtClean="0">
                <a:latin typeface="Times New Roman" pitchFamily="18" charset="0"/>
                <a:cs typeface="Times New Roman" pitchFamily="18" charset="0"/>
              </a:rPr>
              <a:t>кв.м</a:t>
            </a:r>
            <a:endParaRPr lang="ru-RU" sz="1800" spc="-5" dirty="0" smtClean="0">
              <a:latin typeface="Times New Roman" pitchFamily="18" charset="0"/>
              <a:cs typeface="Times New Roman" pitchFamily="18" charset="0"/>
            </a:endParaRPr>
          </a:p>
          <a:p>
            <a:pPr marL="12700">
              <a:lnSpc>
                <a:spcPct val="100000"/>
              </a:lnSpc>
            </a:pPr>
            <a:r>
              <a:rPr lang="ru-RU" spc="-5" dirty="0" smtClean="0">
                <a:latin typeface="Times New Roman" pitchFamily="18" charset="0"/>
                <a:cs typeface="Times New Roman" pitchFamily="18" charset="0"/>
              </a:rPr>
              <a:t>Двухэтажное, в т.ч. подземных 1</a:t>
            </a:r>
            <a:endParaRPr lang="ru-RU" sz="1800" spc="-5" dirty="0" smtClean="0">
              <a:latin typeface="Times New Roman" pitchFamily="18" charset="0"/>
              <a:cs typeface="Times New Roman" pitchFamily="18" charset="0"/>
            </a:endParaRPr>
          </a:p>
          <a:p>
            <a:pPr marL="12700" marR="445770">
              <a:lnSpc>
                <a:spcPct val="100000"/>
              </a:lnSpc>
            </a:pPr>
            <a:r>
              <a:rPr sz="1800" spc="-10" dirty="0" err="1" smtClean="0">
                <a:latin typeface="Times New Roman" pitchFamily="18" charset="0"/>
                <a:cs typeface="Times New Roman" pitchFamily="18" charset="0"/>
              </a:rPr>
              <a:t>Здание</a:t>
            </a:r>
            <a:r>
              <a:rPr sz="1800" spc="-1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sz="1800" dirty="0" err="1">
                <a:latin typeface="Times New Roman" pitchFamily="18" charset="0"/>
                <a:cs typeface="Times New Roman" pitchFamily="18" charset="0"/>
              </a:rPr>
              <a:t>нежилое</a:t>
            </a:r>
            <a:r>
              <a:rPr sz="1800" dirty="0">
                <a:latin typeface="Times New Roman" pitchFamily="18" charset="0"/>
                <a:cs typeface="Times New Roman" pitchFamily="18" charset="0"/>
              </a:rPr>
              <a:t>  </a:t>
            </a: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 marL="12700" marR="445770">
              <a:lnSpc>
                <a:spcPct val="100000"/>
              </a:lnSpc>
            </a:pPr>
            <a:r>
              <a:rPr sz="1800" spc="-10" dirty="0" err="1" smtClean="0"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sz="1800" spc="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800" spc="-10" dirty="0">
                <a:latin typeface="Times New Roman" pitchFamily="18" charset="0"/>
                <a:cs typeface="Times New Roman" pitchFamily="18" charset="0"/>
              </a:rPr>
              <a:t>использования:</a:t>
            </a:r>
            <a:endParaRPr sz="1800" dirty="0">
              <a:latin typeface="Times New Roman" pitchFamily="18" charset="0"/>
              <a:cs typeface="Times New Roman" pitchFamily="18" charset="0"/>
            </a:endParaRPr>
          </a:p>
          <a:p>
            <a:pPr marL="12700">
              <a:lnSpc>
                <a:spcPct val="100000"/>
              </a:lnSpc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хозяйственное (складское) помещение</a:t>
            </a:r>
            <a:endParaRPr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876925" y="5496457"/>
            <a:ext cx="2509520" cy="8280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65"/>
              </a:lnSpc>
            </a:pPr>
            <a:r>
              <a:rPr sz="1800" spc="-5" dirty="0">
                <a:latin typeface="Times New Roman"/>
                <a:cs typeface="Times New Roman"/>
              </a:rPr>
              <a:t>Ежемесячный </a:t>
            </a:r>
            <a:r>
              <a:rPr sz="1800" spc="-15" dirty="0">
                <a:latin typeface="Times New Roman"/>
                <a:cs typeface="Times New Roman"/>
              </a:rPr>
              <a:t>платеж: </a:t>
            </a:r>
            <a:r>
              <a:rPr sz="1800" dirty="0">
                <a:latin typeface="Times New Roman"/>
                <a:cs typeface="Times New Roman"/>
              </a:rPr>
              <a:t>в</a:t>
            </a: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800" spc="-5" dirty="0">
                <a:latin typeface="Times New Roman"/>
                <a:cs typeface="Times New Roman"/>
              </a:rPr>
              <a:t>соответствии </a:t>
            </a:r>
            <a:r>
              <a:rPr sz="1800" dirty="0">
                <a:latin typeface="Times New Roman"/>
                <a:cs typeface="Times New Roman"/>
              </a:rPr>
              <a:t>с</a:t>
            </a:r>
            <a:r>
              <a:rPr sz="1800" spc="-60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рыночной</a:t>
            </a: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800" spc="-20" dirty="0">
                <a:latin typeface="Times New Roman"/>
                <a:cs typeface="Times New Roman"/>
              </a:rPr>
              <a:t>оценкой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2" name="object 3"/>
          <p:cNvSpPr/>
          <p:nvPr/>
        </p:nvSpPr>
        <p:spPr>
          <a:xfrm>
            <a:off x="533400" y="4876800"/>
            <a:ext cx="713232" cy="71323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4"/>
          <p:cNvSpPr/>
          <p:nvPr/>
        </p:nvSpPr>
        <p:spPr>
          <a:xfrm>
            <a:off x="533400" y="5638800"/>
            <a:ext cx="762000" cy="7620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0"/>
          <p:cNvSpPr txBox="1"/>
          <p:nvPr/>
        </p:nvSpPr>
        <p:spPr>
          <a:xfrm>
            <a:off x="1295400" y="5029200"/>
            <a:ext cx="3352800" cy="5386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65"/>
              </a:lnSpc>
            </a:pPr>
            <a:r>
              <a:rPr lang="ru-RU" sz="1700" spc="-5" dirty="0" smtClean="0">
                <a:solidFill>
                  <a:srgbClr val="002060"/>
                </a:solidFill>
                <a:latin typeface="Times New Roman"/>
                <a:cs typeface="Times New Roman"/>
              </a:rPr>
              <a:t>Ответственное лицо: </a:t>
            </a:r>
          </a:p>
          <a:p>
            <a:pPr marL="12700">
              <a:lnSpc>
                <a:spcPts val="2065"/>
              </a:lnSpc>
            </a:pPr>
            <a:r>
              <a:rPr lang="ru-RU" sz="1700" spc="-5" dirty="0" err="1" smtClean="0">
                <a:solidFill>
                  <a:srgbClr val="002060"/>
                </a:solidFill>
                <a:latin typeface="Times New Roman"/>
                <a:cs typeface="Times New Roman"/>
              </a:rPr>
              <a:t>Алимкина</a:t>
            </a:r>
            <a:r>
              <a:rPr lang="ru-RU" sz="1700" spc="-5" dirty="0" smtClean="0">
                <a:solidFill>
                  <a:srgbClr val="002060"/>
                </a:solidFill>
                <a:latin typeface="Times New Roman"/>
                <a:cs typeface="Times New Roman"/>
              </a:rPr>
              <a:t> Людмила Геннадьевна</a:t>
            </a:r>
            <a:endParaRPr sz="1700">
              <a:solidFill>
                <a:srgbClr val="002060"/>
              </a:solidFill>
              <a:latin typeface="Times New Roman"/>
              <a:cs typeface="Times New Roman"/>
            </a:endParaRPr>
          </a:p>
        </p:txBody>
      </p:sp>
      <p:sp>
        <p:nvSpPr>
          <p:cNvPr id="15" name="object 10"/>
          <p:cNvSpPr txBox="1"/>
          <p:nvPr/>
        </p:nvSpPr>
        <p:spPr>
          <a:xfrm>
            <a:off x="1371600" y="5715000"/>
            <a:ext cx="3810000" cy="5232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lang="ru-RU" sz="1700" spc="-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ru-RU" sz="1700" spc="-5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ел: 8/35341/ 3-01-17</a:t>
            </a:r>
          </a:p>
          <a:p>
            <a:pPr marL="12700"/>
            <a:r>
              <a:rPr lang="ru-RU" sz="1700" spc="-5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эл.почта</a:t>
            </a:r>
            <a:r>
              <a:rPr lang="ru-RU" sz="1700" spc="-5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1700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andreevsk_mo.2011@mail.ru</a:t>
            </a:r>
            <a:endParaRPr sz="170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Рисунок 16" descr="C:\Users\ekonom\Desktop\Людмила\МСП\ФОТО объектов по ПЕРЕЧНЮ\Ферапонтовка\IMG-20220406-WA0018.jpg"/>
          <p:cNvPicPr/>
          <p:nvPr/>
        </p:nvPicPr>
        <p:blipFill>
          <a:blip r:embed="rId8" cstate="print"/>
          <a:srcRect l="16535" t="28213" r="3346" b="40763"/>
          <a:stretch>
            <a:fillRect/>
          </a:stretch>
        </p:blipFill>
        <p:spPr bwMode="auto">
          <a:xfrm>
            <a:off x="381000" y="1905000"/>
            <a:ext cx="4038600" cy="2667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52600" y="432816"/>
            <a:ext cx="5617463" cy="7985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645152" y="2060448"/>
            <a:ext cx="780288" cy="7985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724400" y="4038600"/>
            <a:ext cx="798576" cy="7985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648200" y="5486400"/>
            <a:ext cx="932688" cy="8961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27470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63390">
              <a:lnSpc>
                <a:spcPct val="100000"/>
              </a:lnSpc>
              <a:spcBef>
                <a:spcPts val="100"/>
              </a:spcBef>
            </a:pPr>
            <a:r>
              <a:rPr lang="ru-RU" sz="1400" spc="-5" dirty="0" smtClean="0"/>
              <a:t/>
            </a:r>
            <a:br>
              <a:rPr lang="ru-RU" sz="1400" spc="-5" dirty="0" smtClean="0"/>
            </a:br>
            <a:r>
              <a:rPr lang="ru-RU" sz="1400" spc="-5" dirty="0" smtClean="0"/>
              <a:t/>
            </a:r>
            <a:br>
              <a:rPr lang="ru-RU" sz="1400" spc="-5" dirty="0" smtClean="0"/>
            </a:br>
            <a:r>
              <a:rPr lang="ru-RU" sz="1400" spc="-5" dirty="0" smtClean="0"/>
              <a:t/>
            </a:r>
            <a:br>
              <a:rPr lang="ru-RU" sz="1400" spc="-5" dirty="0" smtClean="0"/>
            </a:br>
            <a:endParaRPr sz="4000" spc="-5" dirty="0"/>
          </a:p>
        </p:txBody>
      </p:sp>
      <p:sp>
        <p:nvSpPr>
          <p:cNvPr id="8" name="object 8"/>
          <p:cNvSpPr txBox="1"/>
          <p:nvPr/>
        </p:nvSpPr>
        <p:spPr>
          <a:xfrm>
            <a:off x="5715000" y="1828800"/>
            <a:ext cx="3186940" cy="333745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/>
            <a:r>
              <a:rPr lang="ru-RU" dirty="0">
                <a:latin typeface="Times New Roman" pitchFamily="18" charset="0"/>
                <a:cs typeface="Times New Roman" pitchFamily="18" charset="0"/>
              </a:rPr>
              <a:t>Оренбургская область,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Курманаевский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район, с.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Лаврентьевка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ул. Победы, земельный участок расположен в центральной части кадастрового квартала 56:16:1301001</a:t>
            </a:r>
            <a:endParaRPr>
              <a:latin typeface="Times New Roman" pitchFamily="18" charset="0"/>
              <a:cs typeface="Times New Roman" pitchFamily="18" charset="0"/>
            </a:endParaRPr>
          </a:p>
          <a:p>
            <a:endParaRPr>
              <a:latin typeface="Times New Roman" pitchFamily="18" charset="0"/>
              <a:cs typeface="Times New Roman" pitchFamily="18" charset="0"/>
            </a:endParaRPr>
          </a:p>
          <a:p>
            <a:pPr marL="12700"/>
            <a:r>
              <a:rPr lang="ru-RU" spc="-5" dirty="0" smtClean="0">
                <a:latin typeface="Times New Roman" pitchFamily="18" charset="0"/>
                <a:cs typeface="Times New Roman" pitchFamily="18" charset="0"/>
              </a:rPr>
              <a:t>Земельный участок</a:t>
            </a:r>
          </a:p>
          <a:p>
            <a:pPr marL="12700"/>
            <a:r>
              <a:rPr spc="-5" smtClean="0">
                <a:latin typeface="Times New Roman" pitchFamily="18" charset="0"/>
                <a:cs typeface="Times New Roman" pitchFamily="18" charset="0"/>
              </a:rPr>
              <a:t>Площадь </a:t>
            </a:r>
            <a:r>
              <a:rPr lang="ru-RU" spc="5" dirty="0" smtClean="0">
                <a:latin typeface="Times New Roman" pitchFamily="18" charset="0"/>
                <a:cs typeface="Times New Roman" pitchFamily="18" charset="0"/>
              </a:rPr>
              <a:t>449 </a:t>
            </a:r>
            <a:r>
              <a:rPr spc="-5" smtClean="0">
                <a:latin typeface="Times New Roman" pitchFamily="18" charset="0"/>
                <a:cs typeface="Times New Roman" pitchFamily="18" charset="0"/>
              </a:rPr>
              <a:t>кв.м</a:t>
            </a:r>
            <a:endParaRPr lang="ru-RU" spc="-5" dirty="0" smtClean="0">
              <a:latin typeface="Times New Roman" pitchFamily="18" charset="0"/>
              <a:cs typeface="Times New Roman" pitchFamily="18" charset="0"/>
            </a:endParaRPr>
          </a:p>
          <a:p>
            <a:pPr marL="12700"/>
            <a:r>
              <a:rPr lang="ru-RU" spc="-5" dirty="0" smtClean="0">
                <a:latin typeface="Times New Roman" pitchFamily="18" charset="0"/>
                <a:cs typeface="Times New Roman" pitchFamily="18" charset="0"/>
              </a:rPr>
              <a:t>Кадастровый номер:</a:t>
            </a:r>
          </a:p>
          <a:p>
            <a:pPr marL="12700"/>
            <a:r>
              <a:rPr lang="ru-RU" spc="-5" dirty="0" smtClean="0">
                <a:latin typeface="Times New Roman" pitchFamily="18" charset="0"/>
                <a:cs typeface="Times New Roman" pitchFamily="18" charset="0"/>
              </a:rPr>
              <a:t>56:16:1301001:377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5715000" y="5486400"/>
            <a:ext cx="2657475" cy="82330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65"/>
              </a:lnSpc>
            </a:pPr>
            <a:r>
              <a:rPr sz="1800" spc="-5" dirty="0">
                <a:latin typeface="Times New Roman"/>
                <a:cs typeface="Times New Roman"/>
              </a:rPr>
              <a:t>Ежемесячный </a:t>
            </a:r>
            <a:r>
              <a:rPr sz="1800" spc="-15" dirty="0">
                <a:latin typeface="Times New Roman"/>
                <a:cs typeface="Times New Roman"/>
              </a:rPr>
              <a:t>платеж: </a:t>
            </a:r>
            <a:r>
              <a:rPr sz="1800" dirty="0">
                <a:latin typeface="Times New Roman"/>
                <a:cs typeface="Times New Roman"/>
              </a:rPr>
              <a:t>в</a:t>
            </a: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800" spc="-5" dirty="0">
                <a:latin typeface="Times New Roman"/>
                <a:cs typeface="Times New Roman"/>
              </a:rPr>
              <a:t>соответствии </a:t>
            </a:r>
            <a:r>
              <a:rPr sz="1800" dirty="0">
                <a:latin typeface="Times New Roman"/>
                <a:cs typeface="Times New Roman"/>
              </a:rPr>
              <a:t>с</a:t>
            </a:r>
            <a:r>
              <a:rPr sz="1800" spc="-60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рыночной</a:t>
            </a: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800" spc="-20" dirty="0">
                <a:latin typeface="Times New Roman"/>
                <a:cs typeface="Times New Roman"/>
              </a:rPr>
              <a:t>оценкой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2" name="object 3"/>
          <p:cNvSpPr/>
          <p:nvPr/>
        </p:nvSpPr>
        <p:spPr>
          <a:xfrm>
            <a:off x="533400" y="4648200"/>
            <a:ext cx="713232" cy="71323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4"/>
          <p:cNvSpPr/>
          <p:nvPr/>
        </p:nvSpPr>
        <p:spPr>
          <a:xfrm>
            <a:off x="533400" y="5486400"/>
            <a:ext cx="762000" cy="7620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0"/>
          <p:cNvSpPr txBox="1"/>
          <p:nvPr/>
        </p:nvSpPr>
        <p:spPr>
          <a:xfrm>
            <a:off x="1295400" y="4648200"/>
            <a:ext cx="3352800" cy="8079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65"/>
              </a:lnSpc>
            </a:pPr>
            <a:r>
              <a:rPr lang="ru-RU" sz="1700" spc="-5" dirty="0" smtClean="0">
                <a:solidFill>
                  <a:srgbClr val="002060"/>
                </a:solidFill>
                <a:latin typeface="Times New Roman"/>
                <a:cs typeface="Times New Roman"/>
              </a:rPr>
              <a:t>Ответственное лицо: </a:t>
            </a:r>
          </a:p>
          <a:p>
            <a:pPr marL="12700">
              <a:lnSpc>
                <a:spcPts val="2065"/>
              </a:lnSpc>
            </a:pPr>
            <a:r>
              <a:rPr lang="ru-RU" sz="1700" spc="-5" dirty="0" smtClean="0">
                <a:solidFill>
                  <a:srgbClr val="002060"/>
                </a:solidFill>
                <a:latin typeface="Times New Roman"/>
                <a:cs typeface="Times New Roman"/>
              </a:rPr>
              <a:t>Крашенинников Дмитрий Сергеевич</a:t>
            </a:r>
            <a:endParaRPr sz="1700">
              <a:solidFill>
                <a:srgbClr val="002060"/>
              </a:solidFill>
              <a:latin typeface="Times New Roman"/>
              <a:cs typeface="Times New Roman"/>
            </a:endParaRPr>
          </a:p>
        </p:txBody>
      </p:sp>
      <p:sp>
        <p:nvSpPr>
          <p:cNvPr id="15" name="object 10"/>
          <p:cNvSpPr txBox="1"/>
          <p:nvPr/>
        </p:nvSpPr>
        <p:spPr>
          <a:xfrm>
            <a:off x="1371600" y="5562600"/>
            <a:ext cx="3048000" cy="5232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lang="ru-RU" sz="1700" spc="-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ru-RU" sz="1700" spc="-5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ел: 8/35341/ 2-11-00</a:t>
            </a:r>
          </a:p>
          <a:p>
            <a:pPr marL="12700"/>
            <a:r>
              <a:rPr lang="ru-RU" sz="1700" spc="-5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эл.почта</a:t>
            </a:r>
            <a:r>
              <a:rPr lang="ru-RU" sz="1700" spc="-5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7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km_rea@mail.orb.ru</a:t>
            </a:r>
            <a:endParaRPr sz="170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248400" y="1295400"/>
            <a:ext cx="161454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ru-RU" sz="2800" b="1" cap="none" spc="0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АРЕНДА</a:t>
            </a:r>
            <a:endParaRPr lang="ru-RU" sz="2800" b="1" cap="none" spc="0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pic>
        <p:nvPicPr>
          <p:cNvPr id="18" name="Рисунок 17"/>
          <p:cNvPicPr/>
          <p:nvPr/>
        </p:nvPicPr>
        <p:blipFill rotWithShape="1">
          <a:blip r:embed="rId8"/>
          <a:srcRect l="22290" t="17674" r="6190" b="16191"/>
          <a:stretch/>
        </p:blipFill>
        <p:spPr bwMode="auto">
          <a:xfrm>
            <a:off x="358902" y="1828800"/>
            <a:ext cx="4248150" cy="22098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52600" y="432816"/>
            <a:ext cx="5617463" cy="7985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495800" y="2057400"/>
            <a:ext cx="780288" cy="7985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495800" y="3810000"/>
            <a:ext cx="798576" cy="7985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419600" y="5562600"/>
            <a:ext cx="856488" cy="8382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27470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63390">
              <a:lnSpc>
                <a:spcPct val="100000"/>
              </a:lnSpc>
              <a:spcBef>
                <a:spcPts val="100"/>
              </a:spcBef>
            </a:pPr>
            <a:r>
              <a:rPr lang="ru-RU" sz="1400" spc="-5" dirty="0" smtClean="0"/>
              <a:t/>
            </a:r>
            <a:br>
              <a:rPr lang="ru-RU" sz="1400" spc="-5" dirty="0" smtClean="0"/>
            </a:br>
            <a:r>
              <a:rPr lang="ru-RU" sz="1400" spc="-5" dirty="0" smtClean="0"/>
              <a:t/>
            </a:r>
            <a:br>
              <a:rPr lang="ru-RU" sz="1400" spc="-5" dirty="0" smtClean="0"/>
            </a:br>
            <a:r>
              <a:rPr lang="ru-RU" sz="1400" spc="-5" dirty="0" smtClean="0"/>
              <a:t/>
            </a:r>
            <a:br>
              <a:rPr lang="ru-RU" sz="1400" spc="-5" dirty="0" smtClean="0"/>
            </a:br>
            <a:endParaRPr sz="4000" spc="-5" dirty="0"/>
          </a:p>
        </p:txBody>
      </p:sp>
      <p:sp>
        <p:nvSpPr>
          <p:cNvPr id="8" name="object 8"/>
          <p:cNvSpPr txBox="1"/>
          <p:nvPr/>
        </p:nvSpPr>
        <p:spPr>
          <a:xfrm>
            <a:off x="5486400" y="1828800"/>
            <a:ext cx="3415540" cy="355289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Оренбургская область,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Курманаевский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район, с. Даниловка, ул. Центральная,  земельный участок расположен в южной части кадастрового квартала 56:16:0401001</a:t>
            </a:r>
          </a:p>
          <a:p>
            <a:pPr marL="12700" marR="5080"/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12700"/>
            <a:r>
              <a:rPr lang="ru-RU" spc="-5" dirty="0" smtClean="0">
                <a:latin typeface="Times New Roman" pitchFamily="18" charset="0"/>
                <a:cs typeface="Times New Roman" pitchFamily="18" charset="0"/>
              </a:rPr>
              <a:t>Земельный участок</a:t>
            </a:r>
          </a:p>
          <a:p>
            <a:pPr marL="12700"/>
            <a:r>
              <a:rPr spc="-5" smtClean="0">
                <a:latin typeface="Times New Roman" pitchFamily="18" charset="0"/>
                <a:cs typeface="Times New Roman" pitchFamily="18" charset="0"/>
              </a:rPr>
              <a:t>Площадь </a:t>
            </a:r>
            <a:r>
              <a:rPr lang="ru-RU" spc="5" dirty="0" smtClean="0">
                <a:latin typeface="Times New Roman" pitchFamily="18" charset="0"/>
                <a:cs typeface="Times New Roman" pitchFamily="18" charset="0"/>
              </a:rPr>
              <a:t>3030 </a:t>
            </a:r>
            <a:r>
              <a:rPr spc="-5" smtClean="0">
                <a:latin typeface="Times New Roman" pitchFamily="18" charset="0"/>
                <a:cs typeface="Times New Roman" pitchFamily="18" charset="0"/>
              </a:rPr>
              <a:t>кв.м</a:t>
            </a:r>
            <a:endParaRPr lang="ru-RU" spc="-5" dirty="0" smtClean="0">
              <a:latin typeface="Times New Roman" pitchFamily="18" charset="0"/>
              <a:cs typeface="Times New Roman" pitchFamily="18" charset="0"/>
            </a:endParaRPr>
          </a:p>
          <a:p>
            <a:pPr marL="12700"/>
            <a:r>
              <a:rPr lang="ru-RU" spc="-5" dirty="0" smtClean="0">
                <a:latin typeface="Times New Roman" pitchFamily="18" charset="0"/>
                <a:cs typeface="Times New Roman" pitchFamily="18" charset="0"/>
              </a:rPr>
              <a:t>Кадастровый номер:</a:t>
            </a:r>
          </a:p>
          <a:p>
            <a:pPr marL="12700"/>
            <a:r>
              <a:rPr lang="ru-RU" spc="-5" dirty="0" smtClean="0">
                <a:latin typeface="Times New Roman" pitchFamily="18" charset="0"/>
                <a:cs typeface="Times New Roman" pitchFamily="18" charset="0"/>
              </a:rPr>
              <a:t>56:16:0401001:59</a:t>
            </a:r>
          </a:p>
          <a:p>
            <a:pPr marL="12700"/>
            <a:r>
              <a:rPr lang="ru-RU" spc="-5" dirty="0" smtClean="0">
                <a:latin typeface="Times New Roman" pitchFamily="18" charset="0"/>
                <a:cs typeface="Times New Roman" pitchFamily="18" charset="0"/>
              </a:rPr>
              <a:t>Цель использования: предпринимательство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5486400" y="5562600"/>
            <a:ext cx="3047999" cy="82330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65"/>
              </a:lnSpc>
            </a:pPr>
            <a:r>
              <a:rPr sz="1800" spc="-5" dirty="0">
                <a:latin typeface="Times New Roman"/>
                <a:cs typeface="Times New Roman"/>
              </a:rPr>
              <a:t>Ежемесячный </a:t>
            </a:r>
            <a:r>
              <a:rPr sz="1800" spc="-15" dirty="0">
                <a:latin typeface="Times New Roman"/>
                <a:cs typeface="Times New Roman"/>
              </a:rPr>
              <a:t>платеж: </a:t>
            </a:r>
            <a:r>
              <a:rPr sz="1800" dirty="0">
                <a:latin typeface="Times New Roman"/>
                <a:cs typeface="Times New Roman"/>
              </a:rPr>
              <a:t>в</a:t>
            </a: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800" spc="-5" dirty="0">
                <a:latin typeface="Times New Roman"/>
                <a:cs typeface="Times New Roman"/>
              </a:rPr>
              <a:t>соответствии </a:t>
            </a:r>
            <a:r>
              <a:rPr sz="1800" dirty="0">
                <a:latin typeface="Times New Roman"/>
                <a:cs typeface="Times New Roman"/>
              </a:rPr>
              <a:t>с</a:t>
            </a:r>
            <a:r>
              <a:rPr sz="1800" spc="-60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рыночной</a:t>
            </a: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800" spc="-20" dirty="0">
                <a:latin typeface="Times New Roman"/>
                <a:cs typeface="Times New Roman"/>
              </a:rPr>
              <a:t>оценкой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2" name="object 3"/>
          <p:cNvSpPr/>
          <p:nvPr/>
        </p:nvSpPr>
        <p:spPr>
          <a:xfrm>
            <a:off x="533400" y="4495800"/>
            <a:ext cx="713232" cy="71323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4"/>
          <p:cNvSpPr/>
          <p:nvPr/>
        </p:nvSpPr>
        <p:spPr>
          <a:xfrm>
            <a:off x="533400" y="5486400"/>
            <a:ext cx="762000" cy="7620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0"/>
          <p:cNvSpPr txBox="1"/>
          <p:nvPr/>
        </p:nvSpPr>
        <p:spPr>
          <a:xfrm>
            <a:off x="1219200" y="4572000"/>
            <a:ext cx="3124200" cy="8079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65"/>
              </a:lnSpc>
            </a:pPr>
            <a:r>
              <a:rPr lang="ru-RU" sz="1700" spc="-5" dirty="0" smtClean="0">
                <a:solidFill>
                  <a:srgbClr val="002060"/>
                </a:solidFill>
                <a:latin typeface="Times New Roman"/>
                <a:cs typeface="Times New Roman"/>
              </a:rPr>
              <a:t>Ответственное лицо: </a:t>
            </a:r>
          </a:p>
          <a:p>
            <a:pPr marL="12700">
              <a:lnSpc>
                <a:spcPts val="2065"/>
              </a:lnSpc>
            </a:pPr>
            <a:r>
              <a:rPr lang="ru-RU" sz="1700" spc="-5" dirty="0" smtClean="0">
                <a:solidFill>
                  <a:srgbClr val="002060"/>
                </a:solidFill>
                <a:latin typeface="Times New Roman"/>
                <a:cs typeface="Times New Roman"/>
              </a:rPr>
              <a:t>Крашенинников Дмитрий  Сергеевич</a:t>
            </a:r>
            <a:endParaRPr sz="1700">
              <a:solidFill>
                <a:srgbClr val="002060"/>
              </a:solidFill>
              <a:latin typeface="Times New Roman"/>
              <a:cs typeface="Times New Roman"/>
            </a:endParaRPr>
          </a:p>
        </p:txBody>
      </p:sp>
      <p:sp>
        <p:nvSpPr>
          <p:cNvPr id="15" name="object 10"/>
          <p:cNvSpPr txBox="1"/>
          <p:nvPr/>
        </p:nvSpPr>
        <p:spPr>
          <a:xfrm>
            <a:off x="1371600" y="5562600"/>
            <a:ext cx="3560440" cy="5309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lang="ru-RU" sz="1700" spc="-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ru-RU" sz="1700" spc="-5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ел: 8/35341/ 2-11-00</a:t>
            </a:r>
          </a:p>
          <a:p>
            <a:pPr marL="12700">
              <a:lnSpc>
                <a:spcPts val="2065"/>
              </a:lnSpc>
            </a:pPr>
            <a:r>
              <a:rPr lang="ru-RU" sz="1700" spc="-5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эл.почта</a:t>
            </a:r>
            <a:r>
              <a:rPr lang="ru-RU" sz="1700" spc="-5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krasheninnikov</a:t>
            </a:r>
            <a:r>
              <a:rPr lang="ru-RU" sz="1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8922@</a:t>
            </a:r>
            <a:r>
              <a:rPr lang="en-US" sz="1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mail</a:t>
            </a:r>
            <a:r>
              <a:rPr lang="ru-RU" sz="1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1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r>
              <a:rPr lang="en-US" sz="1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5943600" y="1295400"/>
            <a:ext cx="161454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ru-RU" sz="2800" b="1" cap="none" spc="0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АРЕНДА</a:t>
            </a:r>
            <a:endParaRPr lang="ru-RU" sz="2800" b="1" cap="none" spc="0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pic>
        <p:nvPicPr>
          <p:cNvPr id="16" name="Рисунок 15"/>
          <p:cNvPicPr/>
          <p:nvPr/>
        </p:nvPicPr>
        <p:blipFill rotWithShape="1">
          <a:blip r:embed="rId8"/>
          <a:srcRect l="23245" t="17526" r="6528" b="15979"/>
          <a:stretch/>
        </p:blipFill>
        <p:spPr bwMode="auto">
          <a:xfrm>
            <a:off x="457200" y="1661541"/>
            <a:ext cx="3962400" cy="22764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52600" y="432816"/>
            <a:ext cx="5617463" cy="7985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495800" y="2057400"/>
            <a:ext cx="780288" cy="7985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495800" y="3810000"/>
            <a:ext cx="798576" cy="7985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419600" y="5562600"/>
            <a:ext cx="856488" cy="8382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27470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63390">
              <a:lnSpc>
                <a:spcPct val="100000"/>
              </a:lnSpc>
              <a:spcBef>
                <a:spcPts val="100"/>
              </a:spcBef>
            </a:pPr>
            <a:r>
              <a:rPr lang="ru-RU" sz="1400" spc="-5" dirty="0" smtClean="0"/>
              <a:t/>
            </a:r>
            <a:br>
              <a:rPr lang="ru-RU" sz="1400" spc="-5" dirty="0" smtClean="0"/>
            </a:br>
            <a:r>
              <a:rPr lang="ru-RU" sz="1400" spc="-5" dirty="0" smtClean="0"/>
              <a:t/>
            </a:r>
            <a:br>
              <a:rPr lang="ru-RU" sz="1400" spc="-5" dirty="0" smtClean="0"/>
            </a:br>
            <a:r>
              <a:rPr lang="ru-RU" sz="1400" spc="-5" dirty="0" smtClean="0"/>
              <a:t/>
            </a:r>
            <a:br>
              <a:rPr lang="ru-RU" sz="1400" spc="-5" dirty="0" smtClean="0"/>
            </a:br>
            <a:endParaRPr sz="4000" spc="-5" dirty="0"/>
          </a:p>
        </p:txBody>
      </p:sp>
      <p:sp>
        <p:nvSpPr>
          <p:cNvPr id="8" name="object 8"/>
          <p:cNvSpPr txBox="1"/>
          <p:nvPr/>
        </p:nvSpPr>
        <p:spPr>
          <a:xfrm>
            <a:off x="5486400" y="1828800"/>
            <a:ext cx="3415540" cy="355289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Оренбургская область, Курманаевский район,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с.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Шабаловка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улица Молодежная,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юго-западной части кадастрового квартала 56:16:1501001</a:t>
            </a:r>
          </a:p>
          <a:p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12700"/>
            <a:r>
              <a:rPr lang="ru-RU" spc="-5" dirty="0" smtClean="0">
                <a:latin typeface="Times New Roman" pitchFamily="18" charset="0"/>
                <a:cs typeface="Times New Roman" pitchFamily="18" charset="0"/>
              </a:rPr>
              <a:t>Земельный участок</a:t>
            </a:r>
          </a:p>
          <a:p>
            <a:pPr marL="12700"/>
            <a:r>
              <a:rPr spc="-5" dirty="0" err="1" smtClean="0">
                <a:latin typeface="Times New Roman" pitchFamily="18" charset="0"/>
                <a:cs typeface="Times New Roman" pitchFamily="18" charset="0"/>
              </a:rPr>
              <a:t>Площадь</a:t>
            </a:r>
            <a:r>
              <a:rPr spc="-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pc="5" dirty="0" smtClean="0">
                <a:latin typeface="Times New Roman" pitchFamily="18" charset="0"/>
                <a:cs typeface="Times New Roman" pitchFamily="18" charset="0"/>
              </a:rPr>
              <a:t>586 </a:t>
            </a:r>
            <a:r>
              <a:rPr spc="-5" dirty="0" err="1" smtClean="0">
                <a:latin typeface="Times New Roman" pitchFamily="18" charset="0"/>
                <a:cs typeface="Times New Roman" pitchFamily="18" charset="0"/>
              </a:rPr>
              <a:t>кв.м</a:t>
            </a:r>
            <a:endParaRPr lang="ru-RU" spc="-5" dirty="0" smtClean="0">
              <a:latin typeface="Times New Roman" pitchFamily="18" charset="0"/>
              <a:cs typeface="Times New Roman" pitchFamily="18" charset="0"/>
            </a:endParaRPr>
          </a:p>
          <a:p>
            <a:pPr marL="12700"/>
            <a:r>
              <a:rPr lang="ru-RU" spc="-5" dirty="0" smtClean="0">
                <a:latin typeface="Times New Roman" pitchFamily="18" charset="0"/>
                <a:cs typeface="Times New Roman" pitchFamily="18" charset="0"/>
              </a:rPr>
              <a:t>Кадастровый номер:</a:t>
            </a:r>
          </a:p>
          <a:p>
            <a:pPr marL="12700"/>
            <a:r>
              <a:rPr lang="ru-RU" spc="-5" dirty="0" smtClean="0">
                <a:latin typeface="Times New Roman" pitchFamily="18" charset="0"/>
                <a:cs typeface="Times New Roman" pitchFamily="18" charset="0"/>
              </a:rPr>
              <a:t>56:16:1501001:136</a:t>
            </a:r>
          </a:p>
          <a:p>
            <a:pPr marL="12700"/>
            <a:r>
              <a:rPr lang="ru-RU" spc="-5" dirty="0" smtClean="0">
                <a:latin typeface="Times New Roman" pitchFamily="18" charset="0"/>
                <a:cs typeface="Times New Roman" pitchFamily="18" charset="0"/>
              </a:rPr>
              <a:t>Цель использования:  для размещения объектов торговли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5486400" y="5562600"/>
            <a:ext cx="3047999" cy="82330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65"/>
              </a:lnSpc>
            </a:pPr>
            <a:r>
              <a:rPr sz="1800" spc="-5" dirty="0">
                <a:latin typeface="Times New Roman"/>
                <a:cs typeface="Times New Roman"/>
              </a:rPr>
              <a:t>Ежемесячный </a:t>
            </a:r>
            <a:r>
              <a:rPr sz="1800" spc="-15" dirty="0">
                <a:latin typeface="Times New Roman"/>
                <a:cs typeface="Times New Roman"/>
              </a:rPr>
              <a:t>платеж: </a:t>
            </a:r>
            <a:r>
              <a:rPr sz="1800" dirty="0">
                <a:latin typeface="Times New Roman"/>
                <a:cs typeface="Times New Roman"/>
              </a:rPr>
              <a:t>в</a:t>
            </a: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800" spc="-5" dirty="0">
                <a:latin typeface="Times New Roman"/>
                <a:cs typeface="Times New Roman"/>
              </a:rPr>
              <a:t>соответствии </a:t>
            </a:r>
            <a:r>
              <a:rPr sz="1800" dirty="0">
                <a:latin typeface="Times New Roman"/>
                <a:cs typeface="Times New Roman"/>
              </a:rPr>
              <a:t>с</a:t>
            </a:r>
            <a:r>
              <a:rPr sz="1800" spc="-60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рыночной</a:t>
            </a: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800" spc="-20" dirty="0">
                <a:latin typeface="Times New Roman"/>
                <a:cs typeface="Times New Roman"/>
              </a:rPr>
              <a:t>оценкой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2" name="object 3"/>
          <p:cNvSpPr/>
          <p:nvPr/>
        </p:nvSpPr>
        <p:spPr>
          <a:xfrm>
            <a:off x="457200" y="4648200"/>
            <a:ext cx="713232" cy="71323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4"/>
          <p:cNvSpPr/>
          <p:nvPr/>
        </p:nvSpPr>
        <p:spPr>
          <a:xfrm>
            <a:off x="457200" y="5562600"/>
            <a:ext cx="762000" cy="7620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0"/>
          <p:cNvSpPr txBox="1"/>
          <p:nvPr/>
        </p:nvSpPr>
        <p:spPr>
          <a:xfrm>
            <a:off x="1219200" y="4724400"/>
            <a:ext cx="3124200" cy="5386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65"/>
              </a:lnSpc>
            </a:pPr>
            <a:r>
              <a:rPr lang="ru-RU" sz="1700" spc="-5" dirty="0" smtClean="0">
                <a:solidFill>
                  <a:srgbClr val="002060"/>
                </a:solidFill>
                <a:latin typeface="Times New Roman"/>
                <a:cs typeface="Times New Roman"/>
              </a:rPr>
              <a:t>Ответственное лицо: </a:t>
            </a:r>
          </a:p>
          <a:p>
            <a:pPr marL="12700">
              <a:lnSpc>
                <a:spcPts val="2065"/>
              </a:lnSpc>
            </a:pPr>
            <a:r>
              <a:rPr lang="ru-RU" sz="1700" spc="-5" dirty="0" smtClean="0">
                <a:solidFill>
                  <a:srgbClr val="002060"/>
                </a:solidFill>
                <a:latin typeface="Times New Roman"/>
                <a:cs typeface="Times New Roman"/>
              </a:rPr>
              <a:t>Петров Александр</a:t>
            </a:r>
            <a:r>
              <a:rPr lang="ru-RU" sz="1700" spc="-5" dirty="0" smtClean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lang="ru-RU" sz="1700" spc="-5" dirty="0" smtClean="0">
                <a:solidFill>
                  <a:srgbClr val="002060"/>
                </a:solidFill>
                <a:latin typeface="Times New Roman"/>
                <a:cs typeface="Times New Roman"/>
              </a:rPr>
              <a:t>Сергеевич</a:t>
            </a:r>
            <a:endParaRPr lang="ru-RU" sz="1700" dirty="0">
              <a:solidFill>
                <a:srgbClr val="002060"/>
              </a:solidFill>
              <a:latin typeface="Times New Roman"/>
              <a:cs typeface="Times New Roman"/>
            </a:endParaRPr>
          </a:p>
        </p:txBody>
      </p:sp>
      <p:sp>
        <p:nvSpPr>
          <p:cNvPr id="15" name="object 10"/>
          <p:cNvSpPr txBox="1"/>
          <p:nvPr/>
        </p:nvSpPr>
        <p:spPr>
          <a:xfrm>
            <a:off x="1295400" y="5638800"/>
            <a:ext cx="3048000" cy="5386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65"/>
              </a:lnSpc>
            </a:pPr>
            <a:r>
              <a:rPr lang="ru-RU" sz="1700" spc="-5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тел: 8/35341/ </a:t>
            </a:r>
            <a:r>
              <a:rPr lang="ru-RU" sz="1700" spc="-5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2-41-44</a:t>
            </a:r>
            <a:endParaRPr lang="ru-RU" sz="1700" spc="-5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12700">
              <a:lnSpc>
                <a:spcPts val="2065"/>
              </a:lnSpc>
            </a:pPr>
            <a:r>
              <a:rPr lang="ru-RU" sz="1700" spc="-5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эл.почта</a:t>
            </a:r>
            <a:r>
              <a:rPr lang="ru-RU" sz="1700" spc="-5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700" u="sng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poksovet@rambler.ru</a:t>
            </a:r>
            <a:endParaRPr lang="ru-RU" sz="17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5943600" y="1295400"/>
            <a:ext cx="161454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ru-RU" sz="2800" b="1" cap="none" spc="0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АРЕНДА</a:t>
            </a:r>
            <a:endParaRPr lang="ru-RU" sz="2800" b="1" cap="none" spc="0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pic>
        <p:nvPicPr>
          <p:cNvPr id="17" name="Рисунок 16"/>
          <p:cNvPicPr/>
          <p:nvPr/>
        </p:nvPicPr>
        <p:blipFill rotWithShape="1">
          <a:blip r:embed="rId8"/>
          <a:srcRect l="22771" t="19384" r="7473" b="15622"/>
          <a:stretch/>
        </p:blipFill>
        <p:spPr bwMode="auto">
          <a:xfrm>
            <a:off x="319989" y="1530983"/>
            <a:ext cx="4143375" cy="21717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52600" y="432816"/>
            <a:ext cx="5617463" cy="7985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495800" y="2057400"/>
            <a:ext cx="780288" cy="7985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495800" y="3810000"/>
            <a:ext cx="798576" cy="7985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419600" y="5562600"/>
            <a:ext cx="856488" cy="8382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27470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63390">
              <a:lnSpc>
                <a:spcPct val="100000"/>
              </a:lnSpc>
              <a:spcBef>
                <a:spcPts val="100"/>
              </a:spcBef>
            </a:pPr>
            <a:r>
              <a:rPr lang="ru-RU" sz="1400" spc="-5" dirty="0" smtClean="0"/>
              <a:t/>
            </a:r>
            <a:br>
              <a:rPr lang="ru-RU" sz="1400" spc="-5" dirty="0" smtClean="0"/>
            </a:br>
            <a:r>
              <a:rPr lang="ru-RU" sz="1400" spc="-5" dirty="0" smtClean="0"/>
              <a:t/>
            </a:r>
            <a:br>
              <a:rPr lang="ru-RU" sz="1400" spc="-5" dirty="0" smtClean="0"/>
            </a:br>
            <a:r>
              <a:rPr lang="ru-RU" sz="1400" spc="-5" dirty="0" smtClean="0"/>
              <a:t/>
            </a:r>
            <a:br>
              <a:rPr lang="ru-RU" sz="1400" spc="-5" dirty="0" smtClean="0"/>
            </a:br>
            <a:endParaRPr sz="4000" spc="-5" dirty="0"/>
          </a:p>
        </p:txBody>
      </p:sp>
      <p:sp>
        <p:nvSpPr>
          <p:cNvPr id="8" name="object 8"/>
          <p:cNvSpPr txBox="1"/>
          <p:nvPr/>
        </p:nvSpPr>
        <p:spPr>
          <a:xfrm>
            <a:off x="5486400" y="1828800"/>
            <a:ext cx="3415540" cy="355289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Оренбургская область, Курманаевский район,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Волжский сельсовет, земельный участок расположен в кадастровом квартале 56:16:0000000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12700"/>
            <a:r>
              <a:rPr lang="ru-RU" spc="-5" dirty="0" smtClean="0">
                <a:latin typeface="Times New Roman" pitchFamily="18" charset="0"/>
                <a:cs typeface="Times New Roman" pitchFamily="18" charset="0"/>
              </a:rPr>
              <a:t>Земельный участок</a:t>
            </a:r>
          </a:p>
          <a:p>
            <a:pPr marL="12700"/>
            <a:r>
              <a:rPr spc="-5" dirty="0" err="1" smtClean="0">
                <a:latin typeface="Times New Roman" pitchFamily="18" charset="0"/>
                <a:cs typeface="Times New Roman" pitchFamily="18" charset="0"/>
              </a:rPr>
              <a:t>Площадь</a:t>
            </a:r>
            <a:r>
              <a:rPr spc="-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pc="5" dirty="0" smtClean="0">
                <a:latin typeface="Times New Roman" pitchFamily="18" charset="0"/>
                <a:cs typeface="Times New Roman" pitchFamily="18" charset="0"/>
              </a:rPr>
              <a:t>434000</a:t>
            </a:r>
            <a:r>
              <a:rPr lang="ru-RU" spc="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pc="-5" dirty="0" err="1" smtClean="0">
                <a:latin typeface="Times New Roman" pitchFamily="18" charset="0"/>
                <a:cs typeface="Times New Roman" pitchFamily="18" charset="0"/>
              </a:rPr>
              <a:t>кв.м</a:t>
            </a:r>
            <a:endParaRPr lang="ru-RU" spc="-5" dirty="0" smtClean="0">
              <a:latin typeface="Times New Roman" pitchFamily="18" charset="0"/>
              <a:cs typeface="Times New Roman" pitchFamily="18" charset="0"/>
            </a:endParaRPr>
          </a:p>
          <a:p>
            <a:pPr marL="12700"/>
            <a:r>
              <a:rPr lang="ru-RU" spc="-5" dirty="0" smtClean="0">
                <a:latin typeface="Times New Roman" pitchFamily="18" charset="0"/>
                <a:cs typeface="Times New Roman" pitchFamily="18" charset="0"/>
              </a:rPr>
              <a:t>Кадастровый номер:</a:t>
            </a:r>
          </a:p>
          <a:p>
            <a:pPr marL="12700"/>
            <a:r>
              <a:rPr lang="ru-RU" spc="-5" dirty="0" smtClean="0">
                <a:latin typeface="Times New Roman" pitchFamily="18" charset="0"/>
                <a:cs typeface="Times New Roman" pitchFamily="18" charset="0"/>
              </a:rPr>
              <a:t>56:16:0000000:4641</a:t>
            </a:r>
            <a:endParaRPr lang="ru-RU" spc="-5" dirty="0" smtClean="0">
              <a:latin typeface="Times New Roman" pitchFamily="18" charset="0"/>
              <a:cs typeface="Times New Roman" pitchFamily="18" charset="0"/>
            </a:endParaRPr>
          </a:p>
          <a:p>
            <a:pPr marL="12700"/>
            <a:r>
              <a:rPr lang="ru-RU" spc="-5" dirty="0" smtClean="0">
                <a:latin typeface="Times New Roman" pitchFamily="18" charset="0"/>
                <a:cs typeface="Times New Roman" pitchFamily="18" charset="0"/>
              </a:rPr>
              <a:t>Цель использования:  для </a:t>
            </a:r>
            <a:r>
              <a:rPr lang="ru-RU" spc="-5" dirty="0" smtClean="0">
                <a:latin typeface="Times New Roman" pitchFamily="18" charset="0"/>
                <a:cs typeface="Times New Roman" pitchFamily="18" charset="0"/>
              </a:rPr>
              <a:t>сельскохозяйственного производства</a:t>
            </a:r>
            <a:endParaRPr lang="ru-RU" spc="-5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486400" y="5562600"/>
            <a:ext cx="3047999" cy="82330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65"/>
              </a:lnSpc>
            </a:pPr>
            <a:r>
              <a:rPr sz="1800" spc="-5" dirty="0">
                <a:latin typeface="Times New Roman"/>
                <a:cs typeface="Times New Roman"/>
              </a:rPr>
              <a:t>Ежемесячный </a:t>
            </a:r>
            <a:r>
              <a:rPr sz="1800" spc="-15" dirty="0">
                <a:latin typeface="Times New Roman"/>
                <a:cs typeface="Times New Roman"/>
              </a:rPr>
              <a:t>платеж: </a:t>
            </a:r>
            <a:r>
              <a:rPr sz="1800" dirty="0">
                <a:latin typeface="Times New Roman"/>
                <a:cs typeface="Times New Roman"/>
              </a:rPr>
              <a:t>в</a:t>
            </a: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800" spc="-5" dirty="0">
                <a:latin typeface="Times New Roman"/>
                <a:cs typeface="Times New Roman"/>
              </a:rPr>
              <a:t>соответствии </a:t>
            </a:r>
            <a:r>
              <a:rPr sz="1800" dirty="0">
                <a:latin typeface="Times New Roman"/>
                <a:cs typeface="Times New Roman"/>
              </a:rPr>
              <a:t>с</a:t>
            </a:r>
            <a:r>
              <a:rPr sz="1800" spc="-60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рыночной</a:t>
            </a: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800" spc="-20" dirty="0">
                <a:latin typeface="Times New Roman"/>
                <a:cs typeface="Times New Roman"/>
              </a:rPr>
              <a:t>оценкой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2" name="object 3"/>
          <p:cNvSpPr/>
          <p:nvPr/>
        </p:nvSpPr>
        <p:spPr>
          <a:xfrm>
            <a:off x="457200" y="4648200"/>
            <a:ext cx="713232" cy="71323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4"/>
          <p:cNvSpPr/>
          <p:nvPr/>
        </p:nvSpPr>
        <p:spPr>
          <a:xfrm>
            <a:off x="457200" y="5562600"/>
            <a:ext cx="762000" cy="7620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0"/>
          <p:cNvSpPr txBox="1"/>
          <p:nvPr/>
        </p:nvSpPr>
        <p:spPr>
          <a:xfrm>
            <a:off x="1219200" y="4724400"/>
            <a:ext cx="3124200" cy="8079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65"/>
              </a:lnSpc>
            </a:pPr>
            <a:r>
              <a:rPr lang="ru-RU" sz="1700" spc="-5" dirty="0" smtClean="0">
                <a:solidFill>
                  <a:srgbClr val="002060"/>
                </a:solidFill>
                <a:latin typeface="Times New Roman"/>
                <a:cs typeface="Times New Roman"/>
              </a:rPr>
              <a:t>Ответственное лицо: </a:t>
            </a:r>
          </a:p>
          <a:p>
            <a:pPr marL="12700">
              <a:lnSpc>
                <a:spcPts val="2065"/>
              </a:lnSpc>
            </a:pPr>
            <a:r>
              <a:rPr lang="ru-RU" sz="1700" spc="-5" dirty="0" smtClean="0">
                <a:solidFill>
                  <a:srgbClr val="002060"/>
                </a:solidFill>
                <a:latin typeface="Times New Roman"/>
                <a:cs typeface="Times New Roman"/>
              </a:rPr>
              <a:t>Казачков Константин Александрович</a:t>
            </a:r>
            <a:endParaRPr lang="ru-RU" sz="1700" dirty="0">
              <a:solidFill>
                <a:srgbClr val="002060"/>
              </a:solidFill>
              <a:latin typeface="Times New Roman"/>
              <a:cs typeface="Times New Roman"/>
            </a:endParaRPr>
          </a:p>
        </p:txBody>
      </p:sp>
      <p:sp>
        <p:nvSpPr>
          <p:cNvPr id="15" name="object 10"/>
          <p:cNvSpPr txBox="1"/>
          <p:nvPr/>
        </p:nvSpPr>
        <p:spPr>
          <a:xfrm>
            <a:off x="1295400" y="5638800"/>
            <a:ext cx="3048000" cy="5386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65"/>
              </a:lnSpc>
            </a:pPr>
            <a:r>
              <a:rPr lang="ru-RU" sz="1700" spc="-5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тел: 8/35341/ </a:t>
            </a:r>
            <a:r>
              <a:rPr lang="ru-RU" sz="1700" spc="-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1700" spc="-5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-51-49</a:t>
            </a:r>
            <a:endParaRPr lang="ru-RU" sz="1700" spc="-5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12700">
              <a:lnSpc>
                <a:spcPts val="2065"/>
              </a:lnSpc>
            </a:pPr>
            <a:r>
              <a:rPr lang="ru-RU" sz="1700" spc="-5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эл.почта</a:t>
            </a:r>
            <a:r>
              <a:rPr lang="ru-RU" sz="1700" spc="-5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ru-RU" sz="17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5943600" y="1295400"/>
            <a:ext cx="161454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ru-RU" sz="2800" b="1" cap="none" spc="0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АРЕНДА</a:t>
            </a:r>
            <a:endParaRPr lang="ru-RU" sz="2800" b="1" cap="none" spc="0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pic>
        <p:nvPicPr>
          <p:cNvPr id="16" name="Рисунок 15"/>
          <p:cNvPicPr/>
          <p:nvPr/>
        </p:nvPicPr>
        <p:blipFill rotWithShape="1">
          <a:blip r:embed="rId8"/>
          <a:srcRect l="26908" t="34784" r="6376" b="10188"/>
          <a:stretch/>
        </p:blipFill>
        <p:spPr bwMode="auto">
          <a:xfrm>
            <a:off x="323528" y="1432561"/>
            <a:ext cx="4160964" cy="264451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3106737"/>
              </p:ext>
            </p:extLst>
          </p:nvPr>
        </p:nvGraphicFramePr>
        <p:xfrm>
          <a:off x="2123728" y="5979289"/>
          <a:ext cx="2160240" cy="1981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60240">
                  <a:extLst>
                    <a:ext uri="{9D8B030D-6E8A-4147-A177-3AD203B41FA5}">
                      <a16:colId xmlns:a16="http://schemas.microsoft.com/office/drawing/2014/main" val="1196467185"/>
                    </a:ext>
                  </a:extLst>
                </a:gridCol>
              </a:tblGrid>
              <a:tr h="19812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300" u="none" strike="noStrike" dirty="0">
                          <a:effectLst/>
                        </a:rPr>
                        <a:t>km_volsov@mail.orb.ru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4300" marR="114300" marT="0" marB="0"/>
                </a:tc>
                <a:extLst>
                  <a:ext uri="{0D108BD9-81ED-4DB2-BD59-A6C34878D82A}">
                    <a16:rowId xmlns:a16="http://schemas.microsoft.com/office/drawing/2014/main" val="41196292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299142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52600" y="432816"/>
            <a:ext cx="5617463" cy="7985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495800" y="2057400"/>
            <a:ext cx="780288" cy="7985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495800" y="3810000"/>
            <a:ext cx="798576" cy="7985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419600" y="5562600"/>
            <a:ext cx="856488" cy="8382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27470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63390">
              <a:lnSpc>
                <a:spcPct val="100000"/>
              </a:lnSpc>
              <a:spcBef>
                <a:spcPts val="100"/>
              </a:spcBef>
            </a:pPr>
            <a:r>
              <a:rPr lang="ru-RU" sz="1400" spc="-5" dirty="0" smtClean="0"/>
              <a:t/>
            </a:r>
            <a:br>
              <a:rPr lang="ru-RU" sz="1400" spc="-5" dirty="0" smtClean="0"/>
            </a:br>
            <a:r>
              <a:rPr lang="ru-RU" sz="1400" spc="-5" dirty="0" smtClean="0"/>
              <a:t/>
            </a:r>
            <a:br>
              <a:rPr lang="ru-RU" sz="1400" spc="-5" dirty="0" smtClean="0"/>
            </a:br>
            <a:r>
              <a:rPr lang="ru-RU" sz="1400" spc="-5" dirty="0" smtClean="0"/>
              <a:t/>
            </a:r>
            <a:br>
              <a:rPr lang="ru-RU" sz="1400" spc="-5" dirty="0" smtClean="0"/>
            </a:br>
            <a:endParaRPr sz="4000" spc="-5" dirty="0"/>
          </a:p>
        </p:txBody>
      </p:sp>
      <p:sp>
        <p:nvSpPr>
          <p:cNvPr id="8" name="object 8"/>
          <p:cNvSpPr txBox="1"/>
          <p:nvPr/>
        </p:nvSpPr>
        <p:spPr>
          <a:xfrm>
            <a:off x="5486400" y="1828800"/>
            <a:ext cx="3415540" cy="355289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Оренбургская область, Курманаевский район,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Волжский сельсовет, земельный участок расположен в кадастровом квартале 56:16:0000000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12700"/>
            <a:r>
              <a:rPr lang="ru-RU" spc="-5" dirty="0" smtClean="0">
                <a:latin typeface="Times New Roman" pitchFamily="18" charset="0"/>
                <a:cs typeface="Times New Roman" pitchFamily="18" charset="0"/>
              </a:rPr>
              <a:t>Земельный участок</a:t>
            </a:r>
          </a:p>
          <a:p>
            <a:pPr marL="12700"/>
            <a:r>
              <a:rPr spc="-5" dirty="0" err="1" smtClean="0">
                <a:latin typeface="Times New Roman" pitchFamily="18" charset="0"/>
                <a:cs typeface="Times New Roman" pitchFamily="18" charset="0"/>
              </a:rPr>
              <a:t>Площадь</a:t>
            </a:r>
            <a:r>
              <a:rPr spc="-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pc="5" dirty="0" smtClean="0">
                <a:latin typeface="Times New Roman" pitchFamily="18" charset="0"/>
                <a:cs typeface="Times New Roman" pitchFamily="18" charset="0"/>
              </a:rPr>
              <a:t>434000</a:t>
            </a:r>
            <a:r>
              <a:rPr lang="ru-RU" spc="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pc="-5" dirty="0" err="1" smtClean="0">
                <a:latin typeface="Times New Roman" pitchFamily="18" charset="0"/>
                <a:cs typeface="Times New Roman" pitchFamily="18" charset="0"/>
              </a:rPr>
              <a:t>кв.м</a:t>
            </a:r>
            <a:endParaRPr lang="ru-RU" spc="-5" dirty="0" smtClean="0">
              <a:latin typeface="Times New Roman" pitchFamily="18" charset="0"/>
              <a:cs typeface="Times New Roman" pitchFamily="18" charset="0"/>
            </a:endParaRPr>
          </a:p>
          <a:p>
            <a:pPr marL="12700"/>
            <a:r>
              <a:rPr lang="ru-RU" spc="-5" dirty="0" smtClean="0">
                <a:latin typeface="Times New Roman" pitchFamily="18" charset="0"/>
                <a:cs typeface="Times New Roman" pitchFamily="18" charset="0"/>
              </a:rPr>
              <a:t>Кадастровый номер:</a:t>
            </a:r>
          </a:p>
          <a:p>
            <a:pPr marL="12700"/>
            <a:r>
              <a:rPr lang="ru-RU" spc="-5" dirty="0" smtClean="0">
                <a:latin typeface="Times New Roman" pitchFamily="18" charset="0"/>
                <a:cs typeface="Times New Roman" pitchFamily="18" charset="0"/>
              </a:rPr>
              <a:t>56:16:0412006:223</a:t>
            </a:r>
            <a:endParaRPr lang="ru-RU" spc="-5" dirty="0" smtClean="0">
              <a:latin typeface="Times New Roman" pitchFamily="18" charset="0"/>
              <a:cs typeface="Times New Roman" pitchFamily="18" charset="0"/>
            </a:endParaRPr>
          </a:p>
          <a:p>
            <a:pPr marL="12700"/>
            <a:r>
              <a:rPr lang="ru-RU" spc="-5" dirty="0" smtClean="0">
                <a:latin typeface="Times New Roman" pitchFamily="18" charset="0"/>
                <a:cs typeface="Times New Roman" pitchFamily="18" charset="0"/>
              </a:rPr>
              <a:t>Цель использования:  для </a:t>
            </a:r>
            <a:r>
              <a:rPr lang="ru-RU" spc="-5" dirty="0" smtClean="0">
                <a:latin typeface="Times New Roman" pitchFamily="18" charset="0"/>
                <a:cs typeface="Times New Roman" pitchFamily="18" charset="0"/>
              </a:rPr>
              <a:t>сельскохозяйственного производства</a:t>
            </a:r>
            <a:endParaRPr lang="ru-RU" spc="-5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486400" y="5562600"/>
            <a:ext cx="3047999" cy="82330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65"/>
              </a:lnSpc>
            </a:pPr>
            <a:r>
              <a:rPr sz="1800" spc="-5" dirty="0">
                <a:latin typeface="Times New Roman"/>
                <a:cs typeface="Times New Roman"/>
              </a:rPr>
              <a:t>Ежемесячный </a:t>
            </a:r>
            <a:r>
              <a:rPr sz="1800" spc="-15" dirty="0">
                <a:latin typeface="Times New Roman"/>
                <a:cs typeface="Times New Roman"/>
              </a:rPr>
              <a:t>платеж: </a:t>
            </a:r>
            <a:r>
              <a:rPr sz="1800" dirty="0">
                <a:latin typeface="Times New Roman"/>
                <a:cs typeface="Times New Roman"/>
              </a:rPr>
              <a:t>в</a:t>
            </a: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800" spc="-5" dirty="0">
                <a:latin typeface="Times New Roman"/>
                <a:cs typeface="Times New Roman"/>
              </a:rPr>
              <a:t>соответствии </a:t>
            </a:r>
            <a:r>
              <a:rPr sz="1800" dirty="0">
                <a:latin typeface="Times New Roman"/>
                <a:cs typeface="Times New Roman"/>
              </a:rPr>
              <a:t>с</a:t>
            </a:r>
            <a:r>
              <a:rPr sz="1800" spc="-60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рыночной</a:t>
            </a: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800" spc="-20" dirty="0">
                <a:latin typeface="Times New Roman"/>
                <a:cs typeface="Times New Roman"/>
              </a:rPr>
              <a:t>оценкой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2" name="object 3"/>
          <p:cNvSpPr/>
          <p:nvPr/>
        </p:nvSpPr>
        <p:spPr>
          <a:xfrm>
            <a:off x="457200" y="4648200"/>
            <a:ext cx="713232" cy="71323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4"/>
          <p:cNvSpPr/>
          <p:nvPr/>
        </p:nvSpPr>
        <p:spPr>
          <a:xfrm>
            <a:off x="457200" y="5562600"/>
            <a:ext cx="762000" cy="7620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0"/>
          <p:cNvSpPr txBox="1"/>
          <p:nvPr/>
        </p:nvSpPr>
        <p:spPr>
          <a:xfrm>
            <a:off x="1219200" y="4724400"/>
            <a:ext cx="3124200" cy="8079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65"/>
              </a:lnSpc>
            </a:pPr>
            <a:r>
              <a:rPr lang="ru-RU" sz="1700" spc="-5" dirty="0" smtClean="0">
                <a:solidFill>
                  <a:srgbClr val="002060"/>
                </a:solidFill>
                <a:latin typeface="Times New Roman"/>
                <a:cs typeface="Times New Roman"/>
              </a:rPr>
              <a:t>Ответственное лицо: </a:t>
            </a:r>
          </a:p>
          <a:p>
            <a:pPr marL="12700">
              <a:lnSpc>
                <a:spcPts val="2065"/>
              </a:lnSpc>
            </a:pPr>
            <a:r>
              <a:rPr lang="ru-RU" sz="1700" spc="-5" dirty="0" smtClean="0">
                <a:solidFill>
                  <a:srgbClr val="002060"/>
                </a:solidFill>
                <a:latin typeface="Times New Roman"/>
                <a:cs typeface="Times New Roman"/>
              </a:rPr>
              <a:t>Казачков Константин Александрович</a:t>
            </a:r>
            <a:endParaRPr lang="ru-RU" sz="1700" dirty="0">
              <a:solidFill>
                <a:srgbClr val="002060"/>
              </a:solidFill>
              <a:latin typeface="Times New Roman"/>
              <a:cs typeface="Times New Roman"/>
            </a:endParaRPr>
          </a:p>
        </p:txBody>
      </p:sp>
      <p:sp>
        <p:nvSpPr>
          <p:cNvPr id="15" name="object 10"/>
          <p:cNvSpPr txBox="1"/>
          <p:nvPr/>
        </p:nvSpPr>
        <p:spPr>
          <a:xfrm>
            <a:off x="1295400" y="5638800"/>
            <a:ext cx="3048000" cy="5386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65"/>
              </a:lnSpc>
            </a:pPr>
            <a:r>
              <a:rPr lang="ru-RU" sz="1700" spc="-5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тел: 8/35341/ </a:t>
            </a:r>
            <a:r>
              <a:rPr lang="ru-RU" sz="1700" spc="-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1700" spc="-5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-51-49</a:t>
            </a:r>
            <a:endParaRPr lang="ru-RU" sz="1700" spc="-5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12700">
              <a:lnSpc>
                <a:spcPts val="2065"/>
              </a:lnSpc>
            </a:pPr>
            <a:r>
              <a:rPr lang="ru-RU" sz="1700" spc="-5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эл.почта</a:t>
            </a:r>
            <a:r>
              <a:rPr lang="ru-RU" sz="1700" spc="-5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ru-RU" sz="17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5943600" y="1295400"/>
            <a:ext cx="161454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ru-RU" sz="2800" b="1" cap="none" spc="0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АРЕНДА</a:t>
            </a:r>
            <a:endParaRPr lang="ru-RU" sz="2800" b="1" cap="none" spc="0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3106737"/>
              </p:ext>
            </p:extLst>
          </p:nvPr>
        </p:nvGraphicFramePr>
        <p:xfrm>
          <a:off x="2123728" y="5979289"/>
          <a:ext cx="2160240" cy="1981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60240">
                  <a:extLst>
                    <a:ext uri="{9D8B030D-6E8A-4147-A177-3AD203B41FA5}">
                      <a16:colId xmlns:a16="http://schemas.microsoft.com/office/drawing/2014/main" val="1196467185"/>
                    </a:ext>
                  </a:extLst>
                </a:gridCol>
              </a:tblGrid>
              <a:tr h="19812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300" u="none" strike="noStrike" dirty="0">
                          <a:effectLst/>
                        </a:rPr>
                        <a:t>km_volsov@mail.orb.ru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4300" marR="114300" marT="0" marB="0"/>
                </a:tc>
                <a:extLst>
                  <a:ext uri="{0D108BD9-81ED-4DB2-BD59-A6C34878D82A}">
                    <a16:rowId xmlns:a16="http://schemas.microsoft.com/office/drawing/2014/main" val="4119629285"/>
                  </a:ext>
                </a:extLst>
              </a:tr>
            </a:tbl>
          </a:graphicData>
        </a:graphic>
      </p:graphicFrame>
      <p:pic>
        <p:nvPicPr>
          <p:cNvPr id="17" name="Рисунок 16"/>
          <p:cNvPicPr/>
          <p:nvPr/>
        </p:nvPicPr>
        <p:blipFill rotWithShape="1">
          <a:blip r:embed="rId8"/>
          <a:srcRect l="25656" t="35639" r="2984" b="8763"/>
          <a:stretch/>
        </p:blipFill>
        <p:spPr bwMode="auto">
          <a:xfrm>
            <a:off x="179513" y="1295400"/>
            <a:ext cx="4392487" cy="248431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0812845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52600" y="432816"/>
            <a:ext cx="5617463" cy="7985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495800" y="2057400"/>
            <a:ext cx="780288" cy="7985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495800" y="3962400"/>
            <a:ext cx="798576" cy="7985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572000" y="5562600"/>
            <a:ext cx="762000" cy="7620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27470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63390">
              <a:lnSpc>
                <a:spcPct val="100000"/>
              </a:lnSpc>
              <a:spcBef>
                <a:spcPts val="100"/>
              </a:spcBef>
            </a:pPr>
            <a:r>
              <a:rPr lang="ru-RU" sz="1400" spc="-5" dirty="0" smtClean="0"/>
              <a:t/>
            </a:r>
            <a:br>
              <a:rPr lang="ru-RU" sz="1400" spc="-5" dirty="0" smtClean="0"/>
            </a:br>
            <a:r>
              <a:rPr lang="ru-RU" sz="1400" spc="-5" dirty="0" smtClean="0"/>
              <a:t/>
            </a:r>
            <a:br>
              <a:rPr lang="ru-RU" sz="1400" spc="-5" dirty="0" smtClean="0"/>
            </a:br>
            <a:r>
              <a:rPr lang="ru-RU" sz="1400" spc="-5" dirty="0" smtClean="0"/>
              <a:t/>
            </a:r>
            <a:br>
              <a:rPr lang="ru-RU" sz="1400" spc="-5" dirty="0" smtClean="0"/>
            </a:br>
            <a:endParaRPr sz="4000" spc="-5" dirty="0"/>
          </a:p>
        </p:txBody>
      </p:sp>
      <p:sp>
        <p:nvSpPr>
          <p:cNvPr id="8" name="object 8"/>
          <p:cNvSpPr txBox="1"/>
          <p:nvPr/>
        </p:nvSpPr>
        <p:spPr>
          <a:xfrm>
            <a:off x="5486400" y="1828800"/>
            <a:ext cx="3429000" cy="392222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/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Российская Федерация, Оренбургская область, Курманаевский район, </a:t>
            </a:r>
          </a:p>
          <a:p>
            <a:pPr marL="12700" marR="5080"/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с. </a:t>
            </a:r>
            <a:r>
              <a:rPr lang="ru-RU" sz="1700" dirty="0" err="1" smtClean="0">
                <a:latin typeface="Times New Roman" pitchFamily="18" charset="0"/>
                <a:cs typeface="Times New Roman" pitchFamily="18" charset="0"/>
              </a:rPr>
              <a:t>Ромашкино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, ул. Молодежная,  земельный участок расположен в восточной части кадастрового квартала 56:16:1603001</a:t>
            </a:r>
          </a:p>
          <a:p>
            <a:pPr marL="12700" marR="5080"/>
            <a:endParaRPr lang="ru-RU" sz="1700" dirty="0" smtClean="0">
              <a:latin typeface="Times New Roman" pitchFamily="18" charset="0"/>
              <a:cs typeface="Times New Roman" pitchFamily="18" charset="0"/>
            </a:endParaRPr>
          </a:p>
          <a:p>
            <a:pPr marL="12700"/>
            <a:r>
              <a:rPr lang="ru-RU" sz="1700" spc="-5" dirty="0" smtClean="0">
                <a:latin typeface="Times New Roman" pitchFamily="18" charset="0"/>
                <a:cs typeface="Times New Roman" pitchFamily="18" charset="0"/>
              </a:rPr>
              <a:t>Земельный участок:</a:t>
            </a:r>
          </a:p>
          <a:p>
            <a:pPr marL="12700"/>
            <a:r>
              <a:rPr sz="1700" spc="-5" dirty="0" err="1" smtClean="0">
                <a:latin typeface="Times New Roman" pitchFamily="18" charset="0"/>
                <a:cs typeface="Times New Roman" pitchFamily="18" charset="0"/>
              </a:rPr>
              <a:t>Площадь</a:t>
            </a:r>
            <a:r>
              <a:rPr sz="1700" spc="-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spc="5" dirty="0" smtClean="0">
                <a:latin typeface="Times New Roman" pitchFamily="18" charset="0"/>
                <a:cs typeface="Times New Roman" pitchFamily="18" charset="0"/>
              </a:rPr>
              <a:t> 1424 </a:t>
            </a:r>
            <a:r>
              <a:rPr sz="1700" spc="-5" dirty="0" err="1" smtClean="0">
                <a:latin typeface="Times New Roman" pitchFamily="18" charset="0"/>
                <a:cs typeface="Times New Roman" pitchFamily="18" charset="0"/>
              </a:rPr>
              <a:t>кв.м</a:t>
            </a:r>
            <a:endParaRPr lang="ru-RU" sz="1700" spc="-5" dirty="0" smtClean="0">
              <a:latin typeface="Times New Roman" pitchFamily="18" charset="0"/>
              <a:cs typeface="Times New Roman" pitchFamily="18" charset="0"/>
            </a:endParaRPr>
          </a:p>
          <a:p>
            <a:pPr marL="12700"/>
            <a:r>
              <a:rPr lang="ru-RU" sz="1700" spc="-5" dirty="0" smtClean="0">
                <a:latin typeface="Times New Roman" pitchFamily="18" charset="0"/>
                <a:cs typeface="Times New Roman" pitchFamily="18" charset="0"/>
              </a:rPr>
              <a:t>Кадастровый номер:</a:t>
            </a:r>
          </a:p>
          <a:p>
            <a:pPr marL="12700"/>
            <a:r>
              <a:rPr lang="ru-RU" sz="1700" spc="-5" dirty="0" smtClean="0">
                <a:latin typeface="Times New Roman" pitchFamily="18" charset="0"/>
                <a:cs typeface="Times New Roman" pitchFamily="18" charset="0"/>
              </a:rPr>
              <a:t>56:16:1603001:637</a:t>
            </a:r>
          </a:p>
          <a:p>
            <a:pPr marL="12700"/>
            <a:r>
              <a:rPr lang="ru-RU" sz="1700" spc="-5" dirty="0" smtClean="0">
                <a:latin typeface="Times New Roman" pitchFamily="18" charset="0"/>
                <a:cs typeface="Times New Roman" pitchFamily="18" charset="0"/>
              </a:rPr>
              <a:t>Цель использования: предпринимательство</a:t>
            </a:r>
          </a:p>
          <a:p>
            <a:pPr marL="12700"/>
            <a:endParaRPr lang="ru-RU" sz="1600" spc="-5" dirty="0" smtClean="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486400" y="5638800"/>
            <a:ext cx="3200400" cy="5309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65"/>
              </a:lnSpc>
            </a:pPr>
            <a:r>
              <a:rPr sz="1700" spc="-5" dirty="0">
                <a:latin typeface="Times New Roman"/>
                <a:cs typeface="Times New Roman"/>
              </a:rPr>
              <a:t>Ежемесячный </a:t>
            </a:r>
            <a:r>
              <a:rPr sz="1700" spc="-15" dirty="0">
                <a:latin typeface="Times New Roman"/>
                <a:cs typeface="Times New Roman"/>
              </a:rPr>
              <a:t>платеж: </a:t>
            </a:r>
            <a:r>
              <a:rPr sz="1700" dirty="0">
                <a:latin typeface="Times New Roman"/>
                <a:cs typeface="Times New Roman"/>
              </a:rPr>
              <a:t>в</a:t>
            </a:r>
            <a:endParaRPr sz="17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700" spc="-5" dirty="0">
                <a:latin typeface="Times New Roman"/>
                <a:cs typeface="Times New Roman"/>
              </a:rPr>
              <a:t>соответствии </a:t>
            </a:r>
            <a:r>
              <a:rPr sz="1700">
                <a:latin typeface="Times New Roman"/>
                <a:cs typeface="Times New Roman"/>
              </a:rPr>
              <a:t>с</a:t>
            </a:r>
            <a:r>
              <a:rPr sz="1700" spc="-60">
                <a:latin typeface="Times New Roman"/>
                <a:cs typeface="Times New Roman"/>
              </a:rPr>
              <a:t> </a:t>
            </a:r>
            <a:r>
              <a:rPr sz="1700" spc="-5" smtClean="0">
                <a:latin typeface="Times New Roman"/>
                <a:cs typeface="Times New Roman"/>
              </a:rPr>
              <a:t>рыночной</a:t>
            </a:r>
            <a:r>
              <a:rPr lang="ru-RU" sz="1700" spc="-5" dirty="0" smtClean="0">
                <a:latin typeface="Times New Roman"/>
                <a:cs typeface="Times New Roman"/>
              </a:rPr>
              <a:t> </a:t>
            </a:r>
            <a:r>
              <a:rPr sz="1700" spc="-20" smtClean="0">
                <a:latin typeface="Times New Roman"/>
                <a:cs typeface="Times New Roman"/>
              </a:rPr>
              <a:t>оценкой</a:t>
            </a:r>
            <a:endParaRPr sz="1700">
              <a:latin typeface="Times New Roman"/>
              <a:cs typeface="Times New Roman"/>
            </a:endParaRPr>
          </a:p>
        </p:txBody>
      </p:sp>
      <p:sp>
        <p:nvSpPr>
          <p:cNvPr id="12" name="object 3"/>
          <p:cNvSpPr/>
          <p:nvPr/>
        </p:nvSpPr>
        <p:spPr>
          <a:xfrm>
            <a:off x="381000" y="4648200"/>
            <a:ext cx="713232" cy="71323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4"/>
          <p:cNvSpPr/>
          <p:nvPr/>
        </p:nvSpPr>
        <p:spPr>
          <a:xfrm>
            <a:off x="381000" y="5562600"/>
            <a:ext cx="762000" cy="7620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0"/>
          <p:cNvSpPr txBox="1"/>
          <p:nvPr/>
        </p:nvSpPr>
        <p:spPr>
          <a:xfrm>
            <a:off x="1143000" y="4724400"/>
            <a:ext cx="3352800" cy="5386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65"/>
              </a:lnSpc>
            </a:pPr>
            <a:r>
              <a:rPr lang="ru-RU" sz="1700" spc="-5" dirty="0" smtClean="0">
                <a:solidFill>
                  <a:srgbClr val="002060"/>
                </a:solidFill>
                <a:latin typeface="Times New Roman"/>
                <a:cs typeface="Times New Roman"/>
              </a:rPr>
              <a:t>Ответственное лицо: </a:t>
            </a:r>
          </a:p>
          <a:p>
            <a:pPr marL="12700">
              <a:lnSpc>
                <a:spcPts val="2065"/>
              </a:lnSpc>
            </a:pPr>
            <a:r>
              <a:rPr lang="ru-RU" sz="1700" spc="-5" dirty="0" smtClean="0">
                <a:solidFill>
                  <a:srgbClr val="002060"/>
                </a:solidFill>
                <a:latin typeface="Times New Roman"/>
                <a:cs typeface="Times New Roman"/>
              </a:rPr>
              <a:t>Бурукова Евгения Васильевна</a:t>
            </a:r>
            <a:endParaRPr sz="1700" dirty="0">
              <a:solidFill>
                <a:srgbClr val="002060"/>
              </a:solidFill>
              <a:latin typeface="Times New Roman"/>
              <a:cs typeface="Times New Roman"/>
            </a:endParaRPr>
          </a:p>
        </p:txBody>
      </p:sp>
      <p:sp>
        <p:nvSpPr>
          <p:cNvPr id="15" name="object 10"/>
          <p:cNvSpPr txBox="1"/>
          <p:nvPr/>
        </p:nvSpPr>
        <p:spPr>
          <a:xfrm>
            <a:off x="1219200" y="5638800"/>
            <a:ext cx="3124200" cy="5232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lang="ru-RU" sz="1700" spc="-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ru-RU" sz="1700" spc="-5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ел: 8/35341/ 3-26-45</a:t>
            </a:r>
          </a:p>
          <a:p>
            <a:pPr marL="12700"/>
            <a:r>
              <a:rPr lang="ru-RU" sz="1700" spc="-5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эл.почта</a:t>
            </a:r>
            <a:r>
              <a:rPr lang="ru-RU" sz="1700" spc="-5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700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romsovet@yandex.ru</a:t>
            </a:r>
            <a:endParaRPr sz="170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5943600" y="1295400"/>
            <a:ext cx="161454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ru-RU" sz="2800" b="1" cap="none" spc="0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АРЕНДА</a:t>
            </a:r>
            <a:endParaRPr lang="ru-RU" sz="2800" b="1" cap="none" spc="0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pic>
        <p:nvPicPr>
          <p:cNvPr id="18" name="Рисунок 17"/>
          <p:cNvPicPr/>
          <p:nvPr/>
        </p:nvPicPr>
        <p:blipFill rotWithShape="1">
          <a:blip r:embed="rId8"/>
          <a:srcRect l="22610" t="18244" r="4587" b="15622"/>
          <a:stretch/>
        </p:blipFill>
        <p:spPr bwMode="auto">
          <a:xfrm>
            <a:off x="206224" y="1697293"/>
            <a:ext cx="4324350" cy="22098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52600" y="432816"/>
            <a:ext cx="5617463" cy="7985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495800" y="2057400"/>
            <a:ext cx="780288" cy="7985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495800" y="3810000"/>
            <a:ext cx="798576" cy="7985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572000" y="5638800"/>
            <a:ext cx="762000" cy="7620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27470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63390">
              <a:lnSpc>
                <a:spcPct val="100000"/>
              </a:lnSpc>
              <a:spcBef>
                <a:spcPts val="100"/>
              </a:spcBef>
            </a:pPr>
            <a:r>
              <a:rPr lang="ru-RU" sz="1400" spc="-5" dirty="0" smtClean="0"/>
              <a:t/>
            </a:r>
            <a:br>
              <a:rPr lang="ru-RU" sz="1400" spc="-5" dirty="0" smtClean="0"/>
            </a:br>
            <a:r>
              <a:rPr lang="ru-RU" sz="1400" spc="-5" dirty="0" smtClean="0"/>
              <a:t/>
            </a:r>
            <a:br>
              <a:rPr lang="ru-RU" sz="1400" spc="-5" dirty="0" smtClean="0"/>
            </a:br>
            <a:r>
              <a:rPr lang="ru-RU" sz="1400" spc="-5" dirty="0" smtClean="0"/>
              <a:t/>
            </a:r>
            <a:br>
              <a:rPr lang="ru-RU" sz="1400" spc="-5" dirty="0" smtClean="0"/>
            </a:br>
            <a:endParaRPr sz="4000" spc="-5" dirty="0"/>
          </a:p>
        </p:txBody>
      </p:sp>
      <p:sp>
        <p:nvSpPr>
          <p:cNvPr id="8" name="object 8"/>
          <p:cNvSpPr txBox="1"/>
          <p:nvPr/>
        </p:nvSpPr>
        <p:spPr>
          <a:xfrm>
            <a:off x="5486400" y="1752600"/>
            <a:ext cx="3429000" cy="393761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/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Российская Федерация, Оренбургская область, </a:t>
            </a:r>
            <a:r>
              <a:rPr lang="ru-RU" sz="1700" dirty="0" err="1" smtClean="0">
                <a:latin typeface="Times New Roman" pitchFamily="18" charset="0"/>
                <a:cs typeface="Times New Roman" pitchFamily="18" charset="0"/>
              </a:rPr>
              <a:t>Курманаевский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 район, с/</a:t>
            </a:r>
            <a:r>
              <a:rPr lang="ru-RU" sz="1700" dirty="0" err="1" smtClean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dirty="0" err="1" smtClean="0">
                <a:latin typeface="Times New Roman" pitchFamily="18" charset="0"/>
                <a:cs typeface="Times New Roman" pitchFamily="18" charset="0"/>
              </a:rPr>
              <a:t>Ромашкинский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700" dirty="0" err="1" smtClean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700" dirty="0" err="1" smtClean="0">
                <a:latin typeface="Times New Roman" pitchFamily="18" charset="0"/>
                <a:cs typeface="Times New Roman" pitchFamily="18" charset="0"/>
              </a:rPr>
              <a:t>Ромашкино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, ул. Зеленая,  земельный участок расположен в центральной части кадастрового квартала 56:16:1603001</a:t>
            </a:r>
          </a:p>
          <a:p>
            <a:pPr marL="12700" marR="5080"/>
            <a:endParaRPr sz="1700">
              <a:latin typeface="Times New Roman" pitchFamily="18" charset="0"/>
              <a:cs typeface="Times New Roman" pitchFamily="18" charset="0"/>
            </a:endParaRPr>
          </a:p>
          <a:p>
            <a:pPr marL="12700"/>
            <a:r>
              <a:rPr lang="ru-RU" sz="1700" spc="-5" dirty="0" smtClean="0">
                <a:latin typeface="Times New Roman" pitchFamily="18" charset="0"/>
                <a:cs typeface="Times New Roman" pitchFamily="18" charset="0"/>
              </a:rPr>
              <a:t>Земельный участок:</a:t>
            </a:r>
          </a:p>
          <a:p>
            <a:pPr marL="12700"/>
            <a:r>
              <a:rPr sz="1700" spc="-5" smtClean="0">
                <a:latin typeface="Times New Roman" pitchFamily="18" charset="0"/>
                <a:cs typeface="Times New Roman" pitchFamily="18" charset="0"/>
              </a:rPr>
              <a:t>Площадь </a:t>
            </a:r>
            <a:r>
              <a:rPr lang="ru-RU" sz="1700" spc="5" dirty="0" smtClean="0">
                <a:latin typeface="Times New Roman" pitchFamily="18" charset="0"/>
                <a:cs typeface="Times New Roman" pitchFamily="18" charset="0"/>
              </a:rPr>
              <a:t> 1206 </a:t>
            </a:r>
            <a:r>
              <a:rPr sz="1700" spc="-5" smtClean="0">
                <a:latin typeface="Times New Roman" pitchFamily="18" charset="0"/>
                <a:cs typeface="Times New Roman" pitchFamily="18" charset="0"/>
              </a:rPr>
              <a:t>кв.м</a:t>
            </a:r>
            <a:endParaRPr lang="ru-RU" sz="1700" spc="-5" dirty="0" smtClean="0">
              <a:latin typeface="Times New Roman" pitchFamily="18" charset="0"/>
              <a:cs typeface="Times New Roman" pitchFamily="18" charset="0"/>
            </a:endParaRPr>
          </a:p>
          <a:p>
            <a:pPr marL="12700"/>
            <a:r>
              <a:rPr lang="ru-RU" sz="1700" spc="-5" dirty="0" smtClean="0">
                <a:latin typeface="Times New Roman" pitchFamily="18" charset="0"/>
                <a:cs typeface="Times New Roman" pitchFamily="18" charset="0"/>
              </a:rPr>
              <a:t>Кадастровый номер:</a:t>
            </a:r>
          </a:p>
          <a:p>
            <a:pPr marL="12700"/>
            <a:r>
              <a:rPr lang="ru-RU" sz="1700" spc="-5" dirty="0" smtClean="0">
                <a:latin typeface="Times New Roman" pitchFamily="18" charset="0"/>
                <a:cs typeface="Times New Roman" pitchFamily="18" charset="0"/>
              </a:rPr>
              <a:t>56:16:1603001:1031</a:t>
            </a:r>
          </a:p>
          <a:p>
            <a:pPr marL="12700"/>
            <a:r>
              <a:rPr lang="ru-RU" sz="1700" spc="-5" dirty="0" smtClean="0">
                <a:latin typeface="Times New Roman" pitchFamily="18" charset="0"/>
                <a:cs typeface="Times New Roman" pitchFamily="18" charset="0"/>
              </a:rPr>
              <a:t>Цель использования: предпринимательство</a:t>
            </a:r>
            <a:endParaRPr lang="ru-RU" sz="1700" spc="-5" dirty="0" smtClean="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486400" y="5867400"/>
            <a:ext cx="3200400" cy="5309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65"/>
              </a:lnSpc>
            </a:pPr>
            <a:r>
              <a:rPr sz="1700" spc="-5" dirty="0">
                <a:latin typeface="Times New Roman" pitchFamily="18" charset="0"/>
                <a:cs typeface="Times New Roman" pitchFamily="18" charset="0"/>
              </a:rPr>
              <a:t>Ежемесячный </a:t>
            </a:r>
            <a:r>
              <a:rPr sz="1700" spc="-15" dirty="0">
                <a:latin typeface="Times New Roman" pitchFamily="18" charset="0"/>
                <a:cs typeface="Times New Roman" pitchFamily="18" charset="0"/>
              </a:rPr>
              <a:t>платеж: </a:t>
            </a:r>
            <a:r>
              <a:rPr sz="1700" dirty="0">
                <a:latin typeface="Times New Roman" pitchFamily="18" charset="0"/>
                <a:cs typeface="Times New Roman" pitchFamily="18" charset="0"/>
              </a:rPr>
              <a:t>в</a:t>
            </a:r>
            <a:endParaRPr sz="1700">
              <a:latin typeface="Times New Roman" pitchFamily="18" charset="0"/>
              <a:cs typeface="Times New Roman" pitchFamily="18" charset="0"/>
            </a:endParaRPr>
          </a:p>
          <a:p>
            <a:pPr marL="12700">
              <a:lnSpc>
                <a:spcPct val="100000"/>
              </a:lnSpc>
            </a:pPr>
            <a:r>
              <a:rPr sz="1700" spc="-5" dirty="0">
                <a:latin typeface="Times New Roman" pitchFamily="18" charset="0"/>
                <a:cs typeface="Times New Roman" pitchFamily="18" charset="0"/>
              </a:rPr>
              <a:t>соответствии </a:t>
            </a:r>
            <a:r>
              <a:rPr sz="1700">
                <a:latin typeface="Times New Roman" pitchFamily="18" charset="0"/>
                <a:cs typeface="Times New Roman" pitchFamily="18" charset="0"/>
              </a:rPr>
              <a:t>с</a:t>
            </a:r>
            <a:r>
              <a:rPr sz="1700" spc="-6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700" spc="-5" smtClean="0">
                <a:latin typeface="Times New Roman" pitchFamily="18" charset="0"/>
                <a:cs typeface="Times New Roman" pitchFamily="18" charset="0"/>
              </a:rPr>
              <a:t>рыночной</a:t>
            </a:r>
            <a:r>
              <a:rPr lang="ru-RU" sz="1700" spc="-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700" spc="-20" smtClean="0">
                <a:latin typeface="Times New Roman" pitchFamily="18" charset="0"/>
                <a:cs typeface="Times New Roman" pitchFamily="18" charset="0"/>
              </a:rPr>
              <a:t>оценкой</a:t>
            </a:r>
            <a:endParaRPr sz="17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object 3"/>
          <p:cNvSpPr/>
          <p:nvPr/>
        </p:nvSpPr>
        <p:spPr>
          <a:xfrm>
            <a:off x="457200" y="4724400"/>
            <a:ext cx="713232" cy="71323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4"/>
          <p:cNvSpPr/>
          <p:nvPr/>
        </p:nvSpPr>
        <p:spPr>
          <a:xfrm>
            <a:off x="457200" y="5486400"/>
            <a:ext cx="762000" cy="7620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0"/>
          <p:cNvSpPr txBox="1"/>
          <p:nvPr/>
        </p:nvSpPr>
        <p:spPr>
          <a:xfrm>
            <a:off x="1219200" y="4800600"/>
            <a:ext cx="3352800" cy="5386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65"/>
              </a:lnSpc>
            </a:pPr>
            <a:r>
              <a:rPr lang="ru-RU" spc="-5" dirty="0" smtClean="0">
                <a:solidFill>
                  <a:srgbClr val="002060"/>
                </a:solidFill>
                <a:latin typeface="Times New Roman"/>
                <a:cs typeface="Times New Roman"/>
              </a:rPr>
              <a:t>Ответственное лицо: </a:t>
            </a:r>
          </a:p>
          <a:p>
            <a:pPr marL="12700">
              <a:lnSpc>
                <a:spcPts val="2065"/>
              </a:lnSpc>
            </a:pPr>
            <a:r>
              <a:rPr lang="ru-RU" spc="-5" dirty="0" smtClean="0">
                <a:solidFill>
                  <a:srgbClr val="002060"/>
                </a:solidFill>
                <a:latin typeface="Times New Roman"/>
                <a:cs typeface="Times New Roman"/>
              </a:rPr>
              <a:t>Бурукова Евгения Васильевна</a:t>
            </a:r>
            <a:endParaRPr dirty="0">
              <a:solidFill>
                <a:srgbClr val="002060"/>
              </a:solidFill>
              <a:latin typeface="Times New Roman"/>
              <a:cs typeface="Times New Roman"/>
            </a:endParaRPr>
          </a:p>
        </p:txBody>
      </p:sp>
      <p:sp>
        <p:nvSpPr>
          <p:cNvPr id="15" name="object 10"/>
          <p:cNvSpPr txBox="1"/>
          <p:nvPr/>
        </p:nvSpPr>
        <p:spPr>
          <a:xfrm>
            <a:off x="1219200" y="5562600"/>
            <a:ext cx="3810000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lang="ru-RU" spc="-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ru-RU" spc="-5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ел: 8/35341/ 3-26-45</a:t>
            </a:r>
          </a:p>
          <a:p>
            <a:pPr marL="12700"/>
            <a:r>
              <a:rPr lang="ru-RU" spc="-5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эл.почта</a:t>
            </a:r>
            <a:r>
              <a:rPr lang="ru-RU" spc="-5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romsovet@yandex.ru</a:t>
            </a:r>
            <a:endParaRPr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324600" y="1219200"/>
            <a:ext cx="161454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ru-RU" sz="2800" b="1" cap="none" spc="0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АРЕНДА</a:t>
            </a:r>
            <a:endParaRPr lang="ru-RU" sz="2800" b="1" cap="none" spc="0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pic>
        <p:nvPicPr>
          <p:cNvPr id="17" name="Рисунок 16"/>
          <p:cNvPicPr/>
          <p:nvPr/>
        </p:nvPicPr>
        <p:blipFill rotWithShape="1">
          <a:blip r:embed="rId8"/>
          <a:srcRect l="22772" t="17959" r="7260" b="15906"/>
          <a:stretch/>
        </p:blipFill>
        <p:spPr bwMode="auto">
          <a:xfrm>
            <a:off x="200025" y="1741370"/>
            <a:ext cx="4155951" cy="22098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52600" y="432816"/>
            <a:ext cx="5617463" cy="7985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343400" y="2057400"/>
            <a:ext cx="780288" cy="7985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267200" y="3733800"/>
            <a:ext cx="798576" cy="7985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343400" y="5486400"/>
            <a:ext cx="762000" cy="7620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27470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63390">
              <a:lnSpc>
                <a:spcPct val="100000"/>
              </a:lnSpc>
              <a:spcBef>
                <a:spcPts val="100"/>
              </a:spcBef>
            </a:pPr>
            <a:r>
              <a:rPr lang="ru-RU" sz="1400" spc="-5" dirty="0" smtClean="0"/>
              <a:t/>
            </a:r>
            <a:br>
              <a:rPr lang="ru-RU" sz="1400" spc="-5" dirty="0" smtClean="0"/>
            </a:br>
            <a:r>
              <a:rPr lang="ru-RU" sz="1400" spc="-5" dirty="0" smtClean="0"/>
              <a:t/>
            </a:r>
            <a:br>
              <a:rPr lang="ru-RU" sz="1400" spc="-5" dirty="0" smtClean="0"/>
            </a:br>
            <a:r>
              <a:rPr lang="ru-RU" sz="1400" spc="-5" dirty="0" smtClean="0"/>
              <a:t/>
            </a:r>
            <a:br>
              <a:rPr lang="ru-RU" sz="1400" spc="-5" dirty="0" smtClean="0"/>
            </a:br>
            <a:endParaRPr sz="4000" spc="-5" dirty="0"/>
          </a:p>
        </p:txBody>
      </p:sp>
      <p:sp>
        <p:nvSpPr>
          <p:cNvPr id="8" name="object 8"/>
          <p:cNvSpPr txBox="1"/>
          <p:nvPr/>
        </p:nvSpPr>
        <p:spPr>
          <a:xfrm>
            <a:off x="5181600" y="1981200"/>
            <a:ext cx="3810000" cy="324511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Оренбургская область, Курманаевский район, МО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Гаршинский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сельсовет, земельный участок в кадастровом квартале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56:16:0000000</a:t>
            </a:r>
          </a:p>
          <a:p>
            <a:pPr marL="12700" marR="5080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12700"/>
            <a:r>
              <a:rPr lang="ru-RU" sz="1600" spc="-5" dirty="0" smtClean="0">
                <a:latin typeface="Times New Roman" pitchFamily="18" charset="0"/>
                <a:cs typeface="Times New Roman" pitchFamily="18" charset="0"/>
              </a:rPr>
              <a:t>Земельный участок:</a:t>
            </a:r>
          </a:p>
          <a:p>
            <a:pPr marL="12700"/>
            <a:r>
              <a:rPr sz="1600" spc="-5" dirty="0" err="1" smtClean="0">
                <a:latin typeface="Times New Roman" pitchFamily="18" charset="0"/>
                <a:cs typeface="Times New Roman" pitchFamily="18" charset="0"/>
              </a:rPr>
              <a:t>Пло</a:t>
            </a:r>
            <a:r>
              <a:rPr lang="ru-RU" sz="1600" spc="-5" dirty="0" err="1" smtClean="0">
                <a:latin typeface="Times New Roman" pitchFamily="18" charset="0"/>
                <a:cs typeface="Times New Roman" pitchFamily="18" charset="0"/>
              </a:rPr>
              <a:t>щ</a:t>
            </a:r>
            <a:r>
              <a:rPr sz="1600" spc="-5" dirty="0" err="1" smtClean="0">
                <a:latin typeface="Times New Roman" pitchFamily="18" charset="0"/>
                <a:cs typeface="Times New Roman" pitchFamily="18" charset="0"/>
              </a:rPr>
              <a:t>адь</a:t>
            </a:r>
            <a:r>
              <a:rPr sz="1600" spc="-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spc="5" dirty="0" smtClean="0">
                <a:latin typeface="Times New Roman" pitchFamily="18" charset="0"/>
                <a:cs typeface="Times New Roman" pitchFamily="18" charset="0"/>
              </a:rPr>
              <a:t>215 000 </a:t>
            </a:r>
            <a:r>
              <a:rPr sz="1600" spc="-5" dirty="0" err="1" smtClean="0">
                <a:latin typeface="Times New Roman" pitchFamily="18" charset="0"/>
                <a:cs typeface="Times New Roman" pitchFamily="18" charset="0"/>
              </a:rPr>
              <a:t>кв</a:t>
            </a:r>
            <a:r>
              <a:rPr sz="1600" spc="-5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1600" spc="-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spc="-5" dirty="0" smtClean="0"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ru-RU" sz="1600" spc="-5" dirty="0" smtClean="0">
                <a:latin typeface="Times New Roman" pitchFamily="18" charset="0"/>
                <a:cs typeface="Times New Roman" pitchFamily="18" charset="0"/>
              </a:rPr>
              <a:t>., </a:t>
            </a:r>
          </a:p>
          <a:p>
            <a:pPr marL="12700"/>
            <a:r>
              <a:rPr lang="ru-RU" sz="1600" spc="-5" dirty="0" smtClean="0">
                <a:latin typeface="Times New Roman" pitchFamily="18" charset="0"/>
                <a:cs typeface="Times New Roman" pitchFamily="18" charset="0"/>
              </a:rPr>
              <a:t>Кадастровый номер:</a:t>
            </a:r>
          </a:p>
          <a:p>
            <a:pPr marL="12700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56:16:0000000:4536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marL="12700"/>
            <a:endParaRPr lang="ru-RU" sz="1600" spc="-5" dirty="0" smtClean="0">
              <a:latin typeface="Times New Roman" pitchFamily="18" charset="0"/>
              <a:cs typeface="Times New Roman" pitchFamily="18" charset="0"/>
            </a:endParaRPr>
          </a:p>
          <a:p>
            <a:pPr marL="12700"/>
            <a:r>
              <a:rPr lang="ru-RU" sz="1600" spc="-5" dirty="0" smtClean="0">
                <a:latin typeface="Times New Roman" pitchFamily="18" charset="0"/>
                <a:cs typeface="Times New Roman" pitchFamily="18" charset="0"/>
              </a:rPr>
              <a:t>Цель использования: д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ля сельскохозяйственного использования</a:t>
            </a:r>
            <a:endParaRPr lang="ru-RU" sz="1600" spc="-5" dirty="0" smtClean="0">
              <a:latin typeface="Times New Roman" pitchFamily="18" charset="0"/>
              <a:cs typeface="Times New Roman" pitchFamily="18" charset="0"/>
            </a:endParaRPr>
          </a:p>
          <a:p>
            <a:pPr marL="12700"/>
            <a:endParaRPr lang="ru-RU" sz="1600" spc="-5" dirty="0" smtClean="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257800" y="5638800"/>
            <a:ext cx="3505200" cy="5155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65"/>
              </a:lnSpc>
            </a:pPr>
            <a:r>
              <a:rPr sz="1600" spc="-5" dirty="0">
                <a:latin typeface="Times New Roman" pitchFamily="18" charset="0"/>
                <a:cs typeface="Times New Roman" pitchFamily="18" charset="0"/>
              </a:rPr>
              <a:t>Ежемесячный </a:t>
            </a:r>
            <a:r>
              <a:rPr sz="1600" spc="-15" dirty="0">
                <a:latin typeface="Times New Roman" pitchFamily="18" charset="0"/>
                <a:cs typeface="Times New Roman" pitchFamily="18" charset="0"/>
              </a:rPr>
              <a:t>платеж: </a:t>
            </a:r>
            <a:r>
              <a:rPr sz="1600" dirty="0">
                <a:latin typeface="Times New Roman" pitchFamily="18" charset="0"/>
                <a:cs typeface="Times New Roman" pitchFamily="18" charset="0"/>
              </a:rPr>
              <a:t>в</a:t>
            </a:r>
          </a:p>
          <a:p>
            <a:pPr marL="12700">
              <a:lnSpc>
                <a:spcPct val="100000"/>
              </a:lnSpc>
            </a:pPr>
            <a:r>
              <a:rPr sz="1600" spc="-5" dirty="0">
                <a:latin typeface="Times New Roman" pitchFamily="18" charset="0"/>
                <a:cs typeface="Times New Roman" pitchFamily="18" charset="0"/>
              </a:rPr>
              <a:t>соответствии </a:t>
            </a:r>
            <a:r>
              <a:rPr sz="1600" dirty="0">
                <a:latin typeface="Times New Roman" pitchFamily="18" charset="0"/>
                <a:cs typeface="Times New Roman" pitchFamily="18" charset="0"/>
              </a:rPr>
              <a:t>с</a:t>
            </a:r>
            <a:r>
              <a:rPr sz="1600" spc="-6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spc="-5" dirty="0" err="1" smtClean="0">
                <a:latin typeface="Times New Roman" pitchFamily="18" charset="0"/>
                <a:cs typeface="Times New Roman" pitchFamily="18" charset="0"/>
              </a:rPr>
              <a:t>рыночной</a:t>
            </a:r>
            <a:r>
              <a:rPr lang="ru-RU" sz="1600" spc="-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spc="-20" dirty="0" err="1" smtClean="0">
                <a:latin typeface="Times New Roman" pitchFamily="18" charset="0"/>
                <a:cs typeface="Times New Roman" pitchFamily="18" charset="0"/>
              </a:rPr>
              <a:t>оценкой</a:t>
            </a:r>
            <a:endParaRPr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object 3"/>
          <p:cNvSpPr/>
          <p:nvPr/>
        </p:nvSpPr>
        <p:spPr>
          <a:xfrm>
            <a:off x="353568" y="4770150"/>
            <a:ext cx="713232" cy="71323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4"/>
          <p:cNvSpPr/>
          <p:nvPr/>
        </p:nvSpPr>
        <p:spPr>
          <a:xfrm>
            <a:off x="457200" y="5486400"/>
            <a:ext cx="685800" cy="6858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0"/>
          <p:cNvSpPr txBox="1"/>
          <p:nvPr/>
        </p:nvSpPr>
        <p:spPr>
          <a:xfrm>
            <a:off x="1066800" y="4876800"/>
            <a:ext cx="3352800" cy="5386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65"/>
              </a:lnSpc>
            </a:pPr>
            <a:r>
              <a:rPr lang="ru-RU" sz="1600" spc="-5" dirty="0" smtClean="0">
                <a:solidFill>
                  <a:srgbClr val="002060"/>
                </a:solidFill>
                <a:latin typeface="Times New Roman"/>
                <a:cs typeface="Times New Roman"/>
              </a:rPr>
              <a:t>Ответственное лицо: </a:t>
            </a:r>
          </a:p>
          <a:p>
            <a:pPr marL="12700">
              <a:lnSpc>
                <a:spcPts val="2065"/>
              </a:lnSpc>
            </a:pPr>
            <a:r>
              <a:rPr lang="ru-RU" sz="1600" spc="-5" dirty="0" smtClean="0">
                <a:solidFill>
                  <a:srgbClr val="002060"/>
                </a:solidFill>
                <a:latin typeface="Times New Roman"/>
                <a:cs typeface="Times New Roman"/>
              </a:rPr>
              <a:t>Игнатьева Надежда Павловна</a:t>
            </a:r>
            <a:endParaRPr sz="1600" dirty="0">
              <a:solidFill>
                <a:srgbClr val="002060"/>
              </a:solidFill>
              <a:latin typeface="Times New Roman"/>
              <a:cs typeface="Times New Roman"/>
            </a:endParaRPr>
          </a:p>
        </p:txBody>
      </p:sp>
      <p:sp>
        <p:nvSpPr>
          <p:cNvPr id="15" name="object 10"/>
          <p:cNvSpPr txBox="1"/>
          <p:nvPr/>
        </p:nvSpPr>
        <p:spPr>
          <a:xfrm>
            <a:off x="1143000" y="5562600"/>
            <a:ext cx="312420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lang="ru-RU" sz="1600" spc="-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ru-RU" sz="1600" spc="-5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ел: 8/35341/ 2-23-43</a:t>
            </a:r>
          </a:p>
          <a:p>
            <a:pPr marL="12700"/>
            <a:r>
              <a:rPr lang="ru-RU" sz="1600" spc="-5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эл</a:t>
            </a:r>
            <a:r>
              <a:rPr lang="ru-RU" sz="1600" spc="-5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почта: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kandaur_ss@mail.ru</a:t>
            </a:r>
            <a:endParaRPr sz="1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096000" y="1295400"/>
            <a:ext cx="161454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ru-RU" sz="2800" b="1" cap="none" spc="0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АРЕНДА</a:t>
            </a:r>
            <a:endParaRPr lang="ru-RU" sz="2800" b="1" cap="none" spc="0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pic>
        <p:nvPicPr>
          <p:cNvPr id="19" name="Рисунок 18"/>
          <p:cNvPicPr/>
          <p:nvPr/>
        </p:nvPicPr>
        <p:blipFill rotWithShape="1">
          <a:blip r:embed="rId8"/>
          <a:srcRect l="22771" t="29076" r="13406" b="4790"/>
          <a:stretch/>
        </p:blipFill>
        <p:spPr bwMode="auto">
          <a:xfrm>
            <a:off x="497056" y="1522875"/>
            <a:ext cx="3790950" cy="22098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8799483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41832" y="143255"/>
            <a:ext cx="7232904" cy="8016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276600" y="2350007"/>
            <a:ext cx="2664460" cy="2590800"/>
          </a:xfrm>
          <a:custGeom>
            <a:avLst/>
            <a:gdLst/>
            <a:ahLst/>
            <a:cxnLst/>
            <a:rect l="l" t="t" r="r" b="b"/>
            <a:pathLst>
              <a:path w="2664460" h="2590800">
                <a:moveTo>
                  <a:pt x="1331976" y="0"/>
                </a:moveTo>
                <a:lnTo>
                  <a:pt x="1283148" y="854"/>
                </a:lnTo>
                <a:lnTo>
                  <a:pt x="1234763" y="3398"/>
                </a:lnTo>
                <a:lnTo>
                  <a:pt x="1186850" y="7601"/>
                </a:lnTo>
                <a:lnTo>
                  <a:pt x="1139440" y="13436"/>
                </a:lnTo>
                <a:lnTo>
                  <a:pt x="1092563" y="20871"/>
                </a:lnTo>
                <a:lnTo>
                  <a:pt x="1046249" y="29879"/>
                </a:lnTo>
                <a:lnTo>
                  <a:pt x="1000528" y="40430"/>
                </a:lnTo>
                <a:lnTo>
                  <a:pt x="955430" y="52495"/>
                </a:lnTo>
                <a:lnTo>
                  <a:pt x="910986" y="66044"/>
                </a:lnTo>
                <a:lnTo>
                  <a:pt x="867224" y="81047"/>
                </a:lnTo>
                <a:lnTo>
                  <a:pt x="824177" y="97477"/>
                </a:lnTo>
                <a:lnTo>
                  <a:pt x="781872" y="115303"/>
                </a:lnTo>
                <a:lnTo>
                  <a:pt x="740342" y="134497"/>
                </a:lnTo>
                <a:lnTo>
                  <a:pt x="699615" y="155028"/>
                </a:lnTo>
                <a:lnTo>
                  <a:pt x="659722" y="176868"/>
                </a:lnTo>
                <a:lnTo>
                  <a:pt x="620693" y="199988"/>
                </a:lnTo>
                <a:lnTo>
                  <a:pt x="582558" y="224357"/>
                </a:lnTo>
                <a:lnTo>
                  <a:pt x="545348" y="249948"/>
                </a:lnTo>
                <a:lnTo>
                  <a:pt x="509091" y="276730"/>
                </a:lnTo>
                <a:lnTo>
                  <a:pt x="473819" y="304674"/>
                </a:lnTo>
                <a:lnTo>
                  <a:pt x="439562" y="333751"/>
                </a:lnTo>
                <a:lnTo>
                  <a:pt x="406349" y="363933"/>
                </a:lnTo>
                <a:lnTo>
                  <a:pt x="374211" y="395188"/>
                </a:lnTo>
                <a:lnTo>
                  <a:pt x="343177" y="427489"/>
                </a:lnTo>
                <a:lnTo>
                  <a:pt x="313279" y="460806"/>
                </a:lnTo>
                <a:lnTo>
                  <a:pt x="284545" y="495109"/>
                </a:lnTo>
                <a:lnTo>
                  <a:pt x="257007" y="530370"/>
                </a:lnTo>
                <a:lnTo>
                  <a:pt x="230694" y="566559"/>
                </a:lnTo>
                <a:lnTo>
                  <a:pt x="205636" y="603646"/>
                </a:lnTo>
                <a:lnTo>
                  <a:pt x="181863" y="641603"/>
                </a:lnTo>
                <a:lnTo>
                  <a:pt x="159407" y="680401"/>
                </a:lnTo>
                <a:lnTo>
                  <a:pt x="138295" y="720009"/>
                </a:lnTo>
                <a:lnTo>
                  <a:pt x="118560" y="760400"/>
                </a:lnTo>
                <a:lnTo>
                  <a:pt x="100230" y="801542"/>
                </a:lnTo>
                <a:lnTo>
                  <a:pt x="83337" y="843408"/>
                </a:lnTo>
                <a:lnTo>
                  <a:pt x="67909" y="885968"/>
                </a:lnTo>
                <a:lnTo>
                  <a:pt x="53977" y="929192"/>
                </a:lnTo>
                <a:lnTo>
                  <a:pt x="41572" y="973052"/>
                </a:lnTo>
                <a:lnTo>
                  <a:pt x="30723" y="1017517"/>
                </a:lnTo>
                <a:lnTo>
                  <a:pt x="21461" y="1062560"/>
                </a:lnTo>
                <a:lnTo>
                  <a:pt x="13815" y="1108150"/>
                </a:lnTo>
                <a:lnTo>
                  <a:pt x="7816" y="1154258"/>
                </a:lnTo>
                <a:lnTo>
                  <a:pt x="3494" y="1200855"/>
                </a:lnTo>
                <a:lnTo>
                  <a:pt x="878" y="1247912"/>
                </a:lnTo>
                <a:lnTo>
                  <a:pt x="0" y="1295399"/>
                </a:lnTo>
                <a:lnTo>
                  <a:pt x="878" y="1342887"/>
                </a:lnTo>
                <a:lnTo>
                  <a:pt x="3494" y="1389944"/>
                </a:lnTo>
                <a:lnTo>
                  <a:pt x="7816" y="1436541"/>
                </a:lnTo>
                <a:lnTo>
                  <a:pt x="13815" y="1482649"/>
                </a:lnTo>
                <a:lnTo>
                  <a:pt x="21461" y="1528239"/>
                </a:lnTo>
                <a:lnTo>
                  <a:pt x="30723" y="1573282"/>
                </a:lnTo>
                <a:lnTo>
                  <a:pt x="41572" y="1617747"/>
                </a:lnTo>
                <a:lnTo>
                  <a:pt x="53977" y="1661607"/>
                </a:lnTo>
                <a:lnTo>
                  <a:pt x="67909" y="1704831"/>
                </a:lnTo>
                <a:lnTo>
                  <a:pt x="83337" y="1747391"/>
                </a:lnTo>
                <a:lnTo>
                  <a:pt x="100230" y="1789257"/>
                </a:lnTo>
                <a:lnTo>
                  <a:pt x="118560" y="1830399"/>
                </a:lnTo>
                <a:lnTo>
                  <a:pt x="138295" y="1870790"/>
                </a:lnTo>
                <a:lnTo>
                  <a:pt x="159407" y="1910398"/>
                </a:lnTo>
                <a:lnTo>
                  <a:pt x="181864" y="1949195"/>
                </a:lnTo>
                <a:lnTo>
                  <a:pt x="205636" y="1987153"/>
                </a:lnTo>
                <a:lnTo>
                  <a:pt x="230694" y="2024240"/>
                </a:lnTo>
                <a:lnTo>
                  <a:pt x="257007" y="2060429"/>
                </a:lnTo>
                <a:lnTo>
                  <a:pt x="284545" y="2095690"/>
                </a:lnTo>
                <a:lnTo>
                  <a:pt x="313279" y="2129993"/>
                </a:lnTo>
                <a:lnTo>
                  <a:pt x="343177" y="2163310"/>
                </a:lnTo>
                <a:lnTo>
                  <a:pt x="374211" y="2195611"/>
                </a:lnTo>
                <a:lnTo>
                  <a:pt x="406349" y="2226866"/>
                </a:lnTo>
                <a:lnTo>
                  <a:pt x="439562" y="2257048"/>
                </a:lnTo>
                <a:lnTo>
                  <a:pt x="473819" y="2286125"/>
                </a:lnTo>
                <a:lnTo>
                  <a:pt x="509091" y="2314069"/>
                </a:lnTo>
                <a:lnTo>
                  <a:pt x="545348" y="2340851"/>
                </a:lnTo>
                <a:lnTo>
                  <a:pt x="582558" y="2366442"/>
                </a:lnTo>
                <a:lnTo>
                  <a:pt x="620693" y="2390811"/>
                </a:lnTo>
                <a:lnTo>
                  <a:pt x="659722" y="2413931"/>
                </a:lnTo>
                <a:lnTo>
                  <a:pt x="699615" y="2435771"/>
                </a:lnTo>
                <a:lnTo>
                  <a:pt x="740342" y="2456302"/>
                </a:lnTo>
                <a:lnTo>
                  <a:pt x="781872" y="2475496"/>
                </a:lnTo>
                <a:lnTo>
                  <a:pt x="824177" y="2493322"/>
                </a:lnTo>
                <a:lnTo>
                  <a:pt x="867224" y="2509752"/>
                </a:lnTo>
                <a:lnTo>
                  <a:pt x="910986" y="2524755"/>
                </a:lnTo>
                <a:lnTo>
                  <a:pt x="955430" y="2538304"/>
                </a:lnTo>
                <a:lnTo>
                  <a:pt x="1000528" y="2550369"/>
                </a:lnTo>
                <a:lnTo>
                  <a:pt x="1046249" y="2560920"/>
                </a:lnTo>
                <a:lnTo>
                  <a:pt x="1092563" y="2569928"/>
                </a:lnTo>
                <a:lnTo>
                  <a:pt x="1139440" y="2577363"/>
                </a:lnTo>
                <a:lnTo>
                  <a:pt x="1186850" y="2583198"/>
                </a:lnTo>
                <a:lnTo>
                  <a:pt x="1234763" y="2587401"/>
                </a:lnTo>
                <a:lnTo>
                  <a:pt x="1283148" y="2589945"/>
                </a:lnTo>
                <a:lnTo>
                  <a:pt x="1331976" y="2590799"/>
                </a:lnTo>
                <a:lnTo>
                  <a:pt x="1380803" y="2589945"/>
                </a:lnTo>
                <a:lnTo>
                  <a:pt x="1429188" y="2587401"/>
                </a:lnTo>
                <a:lnTo>
                  <a:pt x="1477101" y="2583198"/>
                </a:lnTo>
                <a:lnTo>
                  <a:pt x="1524511" y="2577363"/>
                </a:lnTo>
                <a:lnTo>
                  <a:pt x="1571388" y="2569928"/>
                </a:lnTo>
                <a:lnTo>
                  <a:pt x="1617702" y="2560920"/>
                </a:lnTo>
                <a:lnTo>
                  <a:pt x="1663423" y="2550369"/>
                </a:lnTo>
                <a:lnTo>
                  <a:pt x="1708521" y="2538304"/>
                </a:lnTo>
                <a:lnTo>
                  <a:pt x="1752965" y="2524755"/>
                </a:lnTo>
                <a:lnTo>
                  <a:pt x="1796727" y="2509752"/>
                </a:lnTo>
                <a:lnTo>
                  <a:pt x="1839774" y="2493322"/>
                </a:lnTo>
                <a:lnTo>
                  <a:pt x="1882079" y="2475496"/>
                </a:lnTo>
                <a:lnTo>
                  <a:pt x="1923609" y="2456302"/>
                </a:lnTo>
                <a:lnTo>
                  <a:pt x="1964336" y="2435771"/>
                </a:lnTo>
                <a:lnTo>
                  <a:pt x="2004229" y="2413931"/>
                </a:lnTo>
                <a:lnTo>
                  <a:pt x="2043258" y="2390811"/>
                </a:lnTo>
                <a:lnTo>
                  <a:pt x="2081393" y="2366442"/>
                </a:lnTo>
                <a:lnTo>
                  <a:pt x="2118603" y="2340851"/>
                </a:lnTo>
                <a:lnTo>
                  <a:pt x="2154860" y="2314069"/>
                </a:lnTo>
                <a:lnTo>
                  <a:pt x="2190132" y="2286125"/>
                </a:lnTo>
                <a:lnTo>
                  <a:pt x="2224389" y="2257048"/>
                </a:lnTo>
                <a:lnTo>
                  <a:pt x="2257602" y="2226866"/>
                </a:lnTo>
                <a:lnTo>
                  <a:pt x="2289740" y="2195611"/>
                </a:lnTo>
                <a:lnTo>
                  <a:pt x="2320774" y="2163310"/>
                </a:lnTo>
                <a:lnTo>
                  <a:pt x="2350672" y="2129993"/>
                </a:lnTo>
                <a:lnTo>
                  <a:pt x="2379406" y="2095690"/>
                </a:lnTo>
                <a:lnTo>
                  <a:pt x="2406944" y="2060429"/>
                </a:lnTo>
                <a:lnTo>
                  <a:pt x="2433257" y="2024240"/>
                </a:lnTo>
                <a:lnTo>
                  <a:pt x="2458315" y="1987153"/>
                </a:lnTo>
                <a:lnTo>
                  <a:pt x="2482088" y="1949195"/>
                </a:lnTo>
                <a:lnTo>
                  <a:pt x="2504544" y="1910398"/>
                </a:lnTo>
                <a:lnTo>
                  <a:pt x="2525656" y="1870790"/>
                </a:lnTo>
                <a:lnTo>
                  <a:pt x="2545391" y="1830399"/>
                </a:lnTo>
                <a:lnTo>
                  <a:pt x="2563721" y="1789257"/>
                </a:lnTo>
                <a:lnTo>
                  <a:pt x="2580614" y="1747391"/>
                </a:lnTo>
                <a:lnTo>
                  <a:pt x="2596042" y="1704831"/>
                </a:lnTo>
                <a:lnTo>
                  <a:pt x="2609974" y="1661607"/>
                </a:lnTo>
                <a:lnTo>
                  <a:pt x="2622379" y="1617747"/>
                </a:lnTo>
                <a:lnTo>
                  <a:pt x="2633228" y="1573282"/>
                </a:lnTo>
                <a:lnTo>
                  <a:pt x="2642490" y="1528239"/>
                </a:lnTo>
                <a:lnTo>
                  <a:pt x="2650136" y="1482649"/>
                </a:lnTo>
                <a:lnTo>
                  <a:pt x="2656135" y="1436541"/>
                </a:lnTo>
                <a:lnTo>
                  <a:pt x="2660457" y="1389944"/>
                </a:lnTo>
                <a:lnTo>
                  <a:pt x="2663073" y="1342887"/>
                </a:lnTo>
                <a:lnTo>
                  <a:pt x="2663952" y="1295399"/>
                </a:lnTo>
                <a:lnTo>
                  <a:pt x="2663073" y="1247912"/>
                </a:lnTo>
                <a:lnTo>
                  <a:pt x="2660457" y="1200855"/>
                </a:lnTo>
                <a:lnTo>
                  <a:pt x="2656135" y="1154258"/>
                </a:lnTo>
                <a:lnTo>
                  <a:pt x="2650136" y="1108150"/>
                </a:lnTo>
                <a:lnTo>
                  <a:pt x="2642490" y="1062560"/>
                </a:lnTo>
                <a:lnTo>
                  <a:pt x="2633228" y="1017517"/>
                </a:lnTo>
                <a:lnTo>
                  <a:pt x="2622379" y="973052"/>
                </a:lnTo>
                <a:lnTo>
                  <a:pt x="2609974" y="929192"/>
                </a:lnTo>
                <a:lnTo>
                  <a:pt x="2596042" y="885968"/>
                </a:lnTo>
                <a:lnTo>
                  <a:pt x="2580614" y="843408"/>
                </a:lnTo>
                <a:lnTo>
                  <a:pt x="2563721" y="801542"/>
                </a:lnTo>
                <a:lnTo>
                  <a:pt x="2545391" y="760400"/>
                </a:lnTo>
                <a:lnTo>
                  <a:pt x="2525656" y="720009"/>
                </a:lnTo>
                <a:lnTo>
                  <a:pt x="2504544" y="680401"/>
                </a:lnTo>
                <a:lnTo>
                  <a:pt x="2482087" y="641603"/>
                </a:lnTo>
                <a:lnTo>
                  <a:pt x="2458315" y="603646"/>
                </a:lnTo>
                <a:lnTo>
                  <a:pt x="2433257" y="566559"/>
                </a:lnTo>
                <a:lnTo>
                  <a:pt x="2406944" y="530370"/>
                </a:lnTo>
                <a:lnTo>
                  <a:pt x="2379406" y="495109"/>
                </a:lnTo>
                <a:lnTo>
                  <a:pt x="2350672" y="460806"/>
                </a:lnTo>
                <a:lnTo>
                  <a:pt x="2320774" y="427489"/>
                </a:lnTo>
                <a:lnTo>
                  <a:pt x="2289740" y="395188"/>
                </a:lnTo>
                <a:lnTo>
                  <a:pt x="2257602" y="363933"/>
                </a:lnTo>
                <a:lnTo>
                  <a:pt x="2224389" y="333751"/>
                </a:lnTo>
                <a:lnTo>
                  <a:pt x="2190132" y="304674"/>
                </a:lnTo>
                <a:lnTo>
                  <a:pt x="2154860" y="276730"/>
                </a:lnTo>
                <a:lnTo>
                  <a:pt x="2118603" y="249948"/>
                </a:lnTo>
                <a:lnTo>
                  <a:pt x="2081393" y="224357"/>
                </a:lnTo>
                <a:lnTo>
                  <a:pt x="2043258" y="199988"/>
                </a:lnTo>
                <a:lnTo>
                  <a:pt x="2004229" y="176868"/>
                </a:lnTo>
                <a:lnTo>
                  <a:pt x="1964336" y="155028"/>
                </a:lnTo>
                <a:lnTo>
                  <a:pt x="1923609" y="134497"/>
                </a:lnTo>
                <a:lnTo>
                  <a:pt x="1882079" y="115303"/>
                </a:lnTo>
                <a:lnTo>
                  <a:pt x="1839774" y="97477"/>
                </a:lnTo>
                <a:lnTo>
                  <a:pt x="1796727" y="81047"/>
                </a:lnTo>
                <a:lnTo>
                  <a:pt x="1752965" y="66044"/>
                </a:lnTo>
                <a:lnTo>
                  <a:pt x="1708521" y="52495"/>
                </a:lnTo>
                <a:lnTo>
                  <a:pt x="1663423" y="40430"/>
                </a:lnTo>
                <a:lnTo>
                  <a:pt x="1617702" y="29879"/>
                </a:lnTo>
                <a:lnTo>
                  <a:pt x="1571388" y="20871"/>
                </a:lnTo>
                <a:lnTo>
                  <a:pt x="1524511" y="13436"/>
                </a:lnTo>
                <a:lnTo>
                  <a:pt x="1477101" y="7601"/>
                </a:lnTo>
                <a:lnTo>
                  <a:pt x="1429188" y="3398"/>
                </a:lnTo>
                <a:lnTo>
                  <a:pt x="1380803" y="854"/>
                </a:lnTo>
                <a:lnTo>
                  <a:pt x="1331976" y="0"/>
                </a:lnTo>
                <a:close/>
              </a:path>
            </a:pathLst>
          </a:custGeom>
          <a:solidFill>
            <a:srgbClr val="89D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276600" y="2350007"/>
            <a:ext cx="2664460" cy="2590800"/>
          </a:xfrm>
          <a:custGeom>
            <a:avLst/>
            <a:gdLst/>
            <a:ahLst/>
            <a:cxnLst/>
            <a:rect l="l" t="t" r="r" b="b"/>
            <a:pathLst>
              <a:path w="2664460" h="2590800">
                <a:moveTo>
                  <a:pt x="0" y="1295399"/>
                </a:moveTo>
                <a:lnTo>
                  <a:pt x="878" y="1247912"/>
                </a:lnTo>
                <a:lnTo>
                  <a:pt x="3494" y="1200855"/>
                </a:lnTo>
                <a:lnTo>
                  <a:pt x="7816" y="1154258"/>
                </a:lnTo>
                <a:lnTo>
                  <a:pt x="13815" y="1108150"/>
                </a:lnTo>
                <a:lnTo>
                  <a:pt x="21461" y="1062560"/>
                </a:lnTo>
                <a:lnTo>
                  <a:pt x="30723" y="1017517"/>
                </a:lnTo>
                <a:lnTo>
                  <a:pt x="41572" y="973052"/>
                </a:lnTo>
                <a:lnTo>
                  <a:pt x="53977" y="929192"/>
                </a:lnTo>
                <a:lnTo>
                  <a:pt x="67909" y="885968"/>
                </a:lnTo>
                <a:lnTo>
                  <a:pt x="83337" y="843408"/>
                </a:lnTo>
                <a:lnTo>
                  <a:pt x="100230" y="801542"/>
                </a:lnTo>
                <a:lnTo>
                  <a:pt x="118560" y="760400"/>
                </a:lnTo>
                <a:lnTo>
                  <a:pt x="138295" y="720009"/>
                </a:lnTo>
                <a:lnTo>
                  <a:pt x="159407" y="680401"/>
                </a:lnTo>
                <a:lnTo>
                  <a:pt x="181863" y="641603"/>
                </a:lnTo>
                <a:lnTo>
                  <a:pt x="205636" y="603646"/>
                </a:lnTo>
                <a:lnTo>
                  <a:pt x="230694" y="566559"/>
                </a:lnTo>
                <a:lnTo>
                  <a:pt x="257007" y="530370"/>
                </a:lnTo>
                <a:lnTo>
                  <a:pt x="284545" y="495109"/>
                </a:lnTo>
                <a:lnTo>
                  <a:pt x="313279" y="460806"/>
                </a:lnTo>
                <a:lnTo>
                  <a:pt x="343177" y="427489"/>
                </a:lnTo>
                <a:lnTo>
                  <a:pt x="374211" y="395188"/>
                </a:lnTo>
                <a:lnTo>
                  <a:pt x="406349" y="363933"/>
                </a:lnTo>
                <a:lnTo>
                  <a:pt x="439562" y="333751"/>
                </a:lnTo>
                <a:lnTo>
                  <a:pt x="473819" y="304674"/>
                </a:lnTo>
                <a:lnTo>
                  <a:pt x="509091" y="276730"/>
                </a:lnTo>
                <a:lnTo>
                  <a:pt x="545348" y="249948"/>
                </a:lnTo>
                <a:lnTo>
                  <a:pt x="582558" y="224357"/>
                </a:lnTo>
                <a:lnTo>
                  <a:pt x="620693" y="199988"/>
                </a:lnTo>
                <a:lnTo>
                  <a:pt x="659722" y="176868"/>
                </a:lnTo>
                <a:lnTo>
                  <a:pt x="699615" y="155028"/>
                </a:lnTo>
                <a:lnTo>
                  <a:pt x="740342" y="134497"/>
                </a:lnTo>
                <a:lnTo>
                  <a:pt x="781872" y="115303"/>
                </a:lnTo>
                <a:lnTo>
                  <a:pt x="824177" y="97477"/>
                </a:lnTo>
                <a:lnTo>
                  <a:pt x="867224" y="81047"/>
                </a:lnTo>
                <a:lnTo>
                  <a:pt x="910986" y="66044"/>
                </a:lnTo>
                <a:lnTo>
                  <a:pt x="955430" y="52495"/>
                </a:lnTo>
                <a:lnTo>
                  <a:pt x="1000528" y="40430"/>
                </a:lnTo>
                <a:lnTo>
                  <a:pt x="1046249" y="29879"/>
                </a:lnTo>
                <a:lnTo>
                  <a:pt x="1092563" y="20871"/>
                </a:lnTo>
                <a:lnTo>
                  <a:pt x="1139440" y="13436"/>
                </a:lnTo>
                <a:lnTo>
                  <a:pt x="1186850" y="7601"/>
                </a:lnTo>
                <a:lnTo>
                  <a:pt x="1234763" y="3398"/>
                </a:lnTo>
                <a:lnTo>
                  <a:pt x="1283148" y="854"/>
                </a:lnTo>
                <a:lnTo>
                  <a:pt x="1331976" y="0"/>
                </a:lnTo>
                <a:lnTo>
                  <a:pt x="1380803" y="854"/>
                </a:lnTo>
                <a:lnTo>
                  <a:pt x="1429188" y="3398"/>
                </a:lnTo>
                <a:lnTo>
                  <a:pt x="1477101" y="7601"/>
                </a:lnTo>
                <a:lnTo>
                  <a:pt x="1524511" y="13436"/>
                </a:lnTo>
                <a:lnTo>
                  <a:pt x="1571388" y="20871"/>
                </a:lnTo>
                <a:lnTo>
                  <a:pt x="1617702" y="29879"/>
                </a:lnTo>
                <a:lnTo>
                  <a:pt x="1663423" y="40430"/>
                </a:lnTo>
                <a:lnTo>
                  <a:pt x="1708521" y="52495"/>
                </a:lnTo>
                <a:lnTo>
                  <a:pt x="1752965" y="66044"/>
                </a:lnTo>
                <a:lnTo>
                  <a:pt x="1796727" y="81047"/>
                </a:lnTo>
                <a:lnTo>
                  <a:pt x="1839774" y="97477"/>
                </a:lnTo>
                <a:lnTo>
                  <a:pt x="1882079" y="115303"/>
                </a:lnTo>
                <a:lnTo>
                  <a:pt x="1923609" y="134497"/>
                </a:lnTo>
                <a:lnTo>
                  <a:pt x="1964336" y="155028"/>
                </a:lnTo>
                <a:lnTo>
                  <a:pt x="2004229" y="176868"/>
                </a:lnTo>
                <a:lnTo>
                  <a:pt x="2043258" y="199988"/>
                </a:lnTo>
                <a:lnTo>
                  <a:pt x="2081393" y="224357"/>
                </a:lnTo>
                <a:lnTo>
                  <a:pt x="2118603" y="249948"/>
                </a:lnTo>
                <a:lnTo>
                  <a:pt x="2154860" y="276730"/>
                </a:lnTo>
                <a:lnTo>
                  <a:pt x="2190132" y="304674"/>
                </a:lnTo>
                <a:lnTo>
                  <a:pt x="2224389" y="333751"/>
                </a:lnTo>
                <a:lnTo>
                  <a:pt x="2257602" y="363933"/>
                </a:lnTo>
                <a:lnTo>
                  <a:pt x="2289740" y="395188"/>
                </a:lnTo>
                <a:lnTo>
                  <a:pt x="2320774" y="427489"/>
                </a:lnTo>
                <a:lnTo>
                  <a:pt x="2350672" y="460806"/>
                </a:lnTo>
                <a:lnTo>
                  <a:pt x="2379406" y="495109"/>
                </a:lnTo>
                <a:lnTo>
                  <a:pt x="2406944" y="530370"/>
                </a:lnTo>
                <a:lnTo>
                  <a:pt x="2433257" y="566559"/>
                </a:lnTo>
                <a:lnTo>
                  <a:pt x="2458315" y="603646"/>
                </a:lnTo>
                <a:lnTo>
                  <a:pt x="2482087" y="641603"/>
                </a:lnTo>
                <a:lnTo>
                  <a:pt x="2504544" y="680401"/>
                </a:lnTo>
                <a:lnTo>
                  <a:pt x="2525656" y="720009"/>
                </a:lnTo>
                <a:lnTo>
                  <a:pt x="2545391" y="760400"/>
                </a:lnTo>
                <a:lnTo>
                  <a:pt x="2563721" y="801542"/>
                </a:lnTo>
                <a:lnTo>
                  <a:pt x="2580614" y="843408"/>
                </a:lnTo>
                <a:lnTo>
                  <a:pt x="2596042" y="885968"/>
                </a:lnTo>
                <a:lnTo>
                  <a:pt x="2609974" y="929192"/>
                </a:lnTo>
                <a:lnTo>
                  <a:pt x="2622379" y="973052"/>
                </a:lnTo>
                <a:lnTo>
                  <a:pt x="2633228" y="1017517"/>
                </a:lnTo>
                <a:lnTo>
                  <a:pt x="2642490" y="1062560"/>
                </a:lnTo>
                <a:lnTo>
                  <a:pt x="2650136" y="1108150"/>
                </a:lnTo>
                <a:lnTo>
                  <a:pt x="2656135" y="1154258"/>
                </a:lnTo>
                <a:lnTo>
                  <a:pt x="2660457" y="1200855"/>
                </a:lnTo>
                <a:lnTo>
                  <a:pt x="2663073" y="1247912"/>
                </a:lnTo>
                <a:lnTo>
                  <a:pt x="2663952" y="1295399"/>
                </a:lnTo>
                <a:lnTo>
                  <a:pt x="2663073" y="1342887"/>
                </a:lnTo>
                <a:lnTo>
                  <a:pt x="2660457" y="1389944"/>
                </a:lnTo>
                <a:lnTo>
                  <a:pt x="2656135" y="1436541"/>
                </a:lnTo>
                <a:lnTo>
                  <a:pt x="2650136" y="1482649"/>
                </a:lnTo>
                <a:lnTo>
                  <a:pt x="2642490" y="1528239"/>
                </a:lnTo>
                <a:lnTo>
                  <a:pt x="2633228" y="1573282"/>
                </a:lnTo>
                <a:lnTo>
                  <a:pt x="2622379" y="1617747"/>
                </a:lnTo>
                <a:lnTo>
                  <a:pt x="2609974" y="1661607"/>
                </a:lnTo>
                <a:lnTo>
                  <a:pt x="2596042" y="1704831"/>
                </a:lnTo>
                <a:lnTo>
                  <a:pt x="2580614" y="1747391"/>
                </a:lnTo>
                <a:lnTo>
                  <a:pt x="2563721" y="1789257"/>
                </a:lnTo>
                <a:lnTo>
                  <a:pt x="2545391" y="1830399"/>
                </a:lnTo>
                <a:lnTo>
                  <a:pt x="2525656" y="1870790"/>
                </a:lnTo>
                <a:lnTo>
                  <a:pt x="2504544" y="1910398"/>
                </a:lnTo>
                <a:lnTo>
                  <a:pt x="2482088" y="1949195"/>
                </a:lnTo>
                <a:lnTo>
                  <a:pt x="2458315" y="1987153"/>
                </a:lnTo>
                <a:lnTo>
                  <a:pt x="2433257" y="2024240"/>
                </a:lnTo>
                <a:lnTo>
                  <a:pt x="2406944" y="2060429"/>
                </a:lnTo>
                <a:lnTo>
                  <a:pt x="2379406" y="2095690"/>
                </a:lnTo>
                <a:lnTo>
                  <a:pt x="2350672" y="2129993"/>
                </a:lnTo>
                <a:lnTo>
                  <a:pt x="2320774" y="2163310"/>
                </a:lnTo>
                <a:lnTo>
                  <a:pt x="2289740" y="2195611"/>
                </a:lnTo>
                <a:lnTo>
                  <a:pt x="2257602" y="2226866"/>
                </a:lnTo>
                <a:lnTo>
                  <a:pt x="2224389" y="2257048"/>
                </a:lnTo>
                <a:lnTo>
                  <a:pt x="2190132" y="2286125"/>
                </a:lnTo>
                <a:lnTo>
                  <a:pt x="2154860" y="2314069"/>
                </a:lnTo>
                <a:lnTo>
                  <a:pt x="2118603" y="2340851"/>
                </a:lnTo>
                <a:lnTo>
                  <a:pt x="2081393" y="2366442"/>
                </a:lnTo>
                <a:lnTo>
                  <a:pt x="2043258" y="2390811"/>
                </a:lnTo>
                <a:lnTo>
                  <a:pt x="2004229" y="2413931"/>
                </a:lnTo>
                <a:lnTo>
                  <a:pt x="1964336" y="2435771"/>
                </a:lnTo>
                <a:lnTo>
                  <a:pt x="1923609" y="2456302"/>
                </a:lnTo>
                <a:lnTo>
                  <a:pt x="1882079" y="2475496"/>
                </a:lnTo>
                <a:lnTo>
                  <a:pt x="1839774" y="2493322"/>
                </a:lnTo>
                <a:lnTo>
                  <a:pt x="1796727" y="2509752"/>
                </a:lnTo>
                <a:lnTo>
                  <a:pt x="1752965" y="2524755"/>
                </a:lnTo>
                <a:lnTo>
                  <a:pt x="1708521" y="2538304"/>
                </a:lnTo>
                <a:lnTo>
                  <a:pt x="1663423" y="2550369"/>
                </a:lnTo>
                <a:lnTo>
                  <a:pt x="1617702" y="2560920"/>
                </a:lnTo>
                <a:lnTo>
                  <a:pt x="1571388" y="2569928"/>
                </a:lnTo>
                <a:lnTo>
                  <a:pt x="1524511" y="2577363"/>
                </a:lnTo>
                <a:lnTo>
                  <a:pt x="1477101" y="2583198"/>
                </a:lnTo>
                <a:lnTo>
                  <a:pt x="1429188" y="2587401"/>
                </a:lnTo>
                <a:lnTo>
                  <a:pt x="1380803" y="2589945"/>
                </a:lnTo>
                <a:lnTo>
                  <a:pt x="1331976" y="2590799"/>
                </a:lnTo>
                <a:lnTo>
                  <a:pt x="1283148" y="2589945"/>
                </a:lnTo>
                <a:lnTo>
                  <a:pt x="1234763" y="2587401"/>
                </a:lnTo>
                <a:lnTo>
                  <a:pt x="1186850" y="2583198"/>
                </a:lnTo>
                <a:lnTo>
                  <a:pt x="1139440" y="2577363"/>
                </a:lnTo>
                <a:lnTo>
                  <a:pt x="1092563" y="2569928"/>
                </a:lnTo>
                <a:lnTo>
                  <a:pt x="1046249" y="2560920"/>
                </a:lnTo>
                <a:lnTo>
                  <a:pt x="1000528" y="2550369"/>
                </a:lnTo>
                <a:lnTo>
                  <a:pt x="955430" y="2538304"/>
                </a:lnTo>
                <a:lnTo>
                  <a:pt x="910986" y="2524755"/>
                </a:lnTo>
                <a:lnTo>
                  <a:pt x="867224" y="2509752"/>
                </a:lnTo>
                <a:lnTo>
                  <a:pt x="824177" y="2493322"/>
                </a:lnTo>
                <a:lnTo>
                  <a:pt x="781872" y="2475496"/>
                </a:lnTo>
                <a:lnTo>
                  <a:pt x="740342" y="2456302"/>
                </a:lnTo>
                <a:lnTo>
                  <a:pt x="699615" y="2435771"/>
                </a:lnTo>
                <a:lnTo>
                  <a:pt x="659722" y="2413931"/>
                </a:lnTo>
                <a:lnTo>
                  <a:pt x="620693" y="2390811"/>
                </a:lnTo>
                <a:lnTo>
                  <a:pt x="582558" y="2366442"/>
                </a:lnTo>
                <a:lnTo>
                  <a:pt x="545348" y="2340851"/>
                </a:lnTo>
                <a:lnTo>
                  <a:pt x="509091" y="2314069"/>
                </a:lnTo>
                <a:lnTo>
                  <a:pt x="473819" y="2286125"/>
                </a:lnTo>
                <a:lnTo>
                  <a:pt x="439562" y="2257048"/>
                </a:lnTo>
                <a:lnTo>
                  <a:pt x="406349" y="2226866"/>
                </a:lnTo>
                <a:lnTo>
                  <a:pt x="374211" y="2195611"/>
                </a:lnTo>
                <a:lnTo>
                  <a:pt x="343177" y="2163310"/>
                </a:lnTo>
                <a:lnTo>
                  <a:pt x="313279" y="2129993"/>
                </a:lnTo>
                <a:lnTo>
                  <a:pt x="284545" y="2095690"/>
                </a:lnTo>
                <a:lnTo>
                  <a:pt x="257007" y="2060429"/>
                </a:lnTo>
                <a:lnTo>
                  <a:pt x="230694" y="2024240"/>
                </a:lnTo>
                <a:lnTo>
                  <a:pt x="205636" y="1987153"/>
                </a:lnTo>
                <a:lnTo>
                  <a:pt x="181864" y="1949195"/>
                </a:lnTo>
                <a:lnTo>
                  <a:pt x="159407" y="1910398"/>
                </a:lnTo>
                <a:lnTo>
                  <a:pt x="138295" y="1870790"/>
                </a:lnTo>
                <a:lnTo>
                  <a:pt x="118560" y="1830399"/>
                </a:lnTo>
                <a:lnTo>
                  <a:pt x="100230" y="1789257"/>
                </a:lnTo>
                <a:lnTo>
                  <a:pt x="83337" y="1747391"/>
                </a:lnTo>
                <a:lnTo>
                  <a:pt x="67909" y="1704831"/>
                </a:lnTo>
                <a:lnTo>
                  <a:pt x="53977" y="1661607"/>
                </a:lnTo>
                <a:lnTo>
                  <a:pt x="41572" y="1617747"/>
                </a:lnTo>
                <a:lnTo>
                  <a:pt x="30723" y="1573282"/>
                </a:lnTo>
                <a:lnTo>
                  <a:pt x="21461" y="1528239"/>
                </a:lnTo>
                <a:lnTo>
                  <a:pt x="13815" y="1482649"/>
                </a:lnTo>
                <a:lnTo>
                  <a:pt x="7816" y="1436541"/>
                </a:lnTo>
                <a:lnTo>
                  <a:pt x="3494" y="1389944"/>
                </a:lnTo>
                <a:lnTo>
                  <a:pt x="878" y="1342887"/>
                </a:lnTo>
                <a:lnTo>
                  <a:pt x="0" y="1295399"/>
                </a:lnTo>
                <a:close/>
              </a:path>
            </a:pathLst>
          </a:custGeom>
          <a:ln w="243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922776" y="3553967"/>
            <a:ext cx="1383791" cy="2072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938523" y="3569842"/>
            <a:ext cx="1338707" cy="16675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407664" y="1112519"/>
            <a:ext cx="2471928" cy="110337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248337" y="1623398"/>
            <a:ext cx="753110" cy="590550"/>
          </a:xfrm>
          <a:custGeom>
            <a:avLst/>
            <a:gdLst/>
            <a:ahLst/>
            <a:cxnLst/>
            <a:rect l="l" t="t" r="r" b="b"/>
            <a:pathLst>
              <a:path w="753110" h="590550">
                <a:moveTo>
                  <a:pt x="531970" y="0"/>
                </a:moveTo>
                <a:lnTo>
                  <a:pt x="484940" y="1836"/>
                </a:lnTo>
                <a:lnTo>
                  <a:pt x="436946" y="8538"/>
                </a:lnTo>
                <a:lnTo>
                  <a:pt x="388493" y="20060"/>
                </a:lnTo>
                <a:lnTo>
                  <a:pt x="340086" y="36358"/>
                </a:lnTo>
                <a:lnTo>
                  <a:pt x="292232" y="57386"/>
                </a:lnTo>
                <a:lnTo>
                  <a:pt x="245434" y="83100"/>
                </a:lnTo>
                <a:lnTo>
                  <a:pt x="199269" y="114105"/>
                </a:lnTo>
                <a:lnTo>
                  <a:pt x="157385" y="148187"/>
                </a:lnTo>
                <a:lnTo>
                  <a:pt x="119978" y="184870"/>
                </a:lnTo>
                <a:lnTo>
                  <a:pt x="87246" y="223679"/>
                </a:lnTo>
                <a:lnTo>
                  <a:pt x="59384" y="264137"/>
                </a:lnTo>
                <a:lnTo>
                  <a:pt x="36589" y="305769"/>
                </a:lnTo>
                <a:lnTo>
                  <a:pt x="19056" y="348099"/>
                </a:lnTo>
                <a:lnTo>
                  <a:pt x="6983" y="390651"/>
                </a:lnTo>
                <a:lnTo>
                  <a:pt x="565" y="432949"/>
                </a:lnTo>
                <a:lnTo>
                  <a:pt x="0" y="474517"/>
                </a:lnTo>
                <a:lnTo>
                  <a:pt x="5482" y="514879"/>
                </a:lnTo>
                <a:lnTo>
                  <a:pt x="17208" y="553560"/>
                </a:lnTo>
                <a:lnTo>
                  <a:pt x="35376" y="590084"/>
                </a:lnTo>
                <a:lnTo>
                  <a:pt x="114497" y="541951"/>
                </a:lnTo>
                <a:lnTo>
                  <a:pt x="98439" y="505722"/>
                </a:lnTo>
                <a:lnTo>
                  <a:pt x="91571" y="465859"/>
                </a:lnTo>
                <a:lnTo>
                  <a:pt x="93748" y="423301"/>
                </a:lnTo>
                <a:lnTo>
                  <a:pt x="104826" y="378987"/>
                </a:lnTo>
                <a:lnTo>
                  <a:pt x="124660" y="333853"/>
                </a:lnTo>
                <a:lnTo>
                  <a:pt x="153105" y="288840"/>
                </a:lnTo>
                <a:lnTo>
                  <a:pt x="184029" y="251315"/>
                </a:lnTo>
                <a:lnTo>
                  <a:pt x="219051" y="217002"/>
                </a:lnTo>
                <a:lnTo>
                  <a:pt x="257473" y="186195"/>
                </a:lnTo>
                <a:lnTo>
                  <a:pt x="298602" y="159184"/>
                </a:lnTo>
                <a:lnTo>
                  <a:pt x="341740" y="136261"/>
                </a:lnTo>
                <a:lnTo>
                  <a:pt x="386193" y="117716"/>
                </a:lnTo>
                <a:lnTo>
                  <a:pt x="431264" y="103843"/>
                </a:lnTo>
                <a:lnTo>
                  <a:pt x="476259" y="94931"/>
                </a:lnTo>
                <a:lnTo>
                  <a:pt x="520482" y="91272"/>
                </a:lnTo>
                <a:lnTo>
                  <a:pt x="563237" y="93158"/>
                </a:lnTo>
                <a:lnTo>
                  <a:pt x="603828" y="100880"/>
                </a:lnTo>
                <a:lnTo>
                  <a:pt x="574872" y="118406"/>
                </a:lnTo>
                <a:lnTo>
                  <a:pt x="752672" y="153966"/>
                </a:lnTo>
                <a:lnTo>
                  <a:pt x="733241" y="22267"/>
                </a:lnTo>
                <a:lnTo>
                  <a:pt x="700348" y="42206"/>
                </a:lnTo>
                <a:lnTo>
                  <a:pt x="662225" y="24132"/>
                </a:lnTo>
                <a:lnTo>
                  <a:pt x="621118" y="11102"/>
                </a:lnTo>
                <a:lnTo>
                  <a:pt x="577531" y="3073"/>
                </a:lnTo>
                <a:lnTo>
                  <a:pt x="531970" y="0"/>
                </a:lnTo>
                <a:close/>
              </a:path>
            </a:pathLst>
          </a:custGeom>
          <a:solidFill>
            <a:srgbClr val="89D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248337" y="1623398"/>
            <a:ext cx="753110" cy="590550"/>
          </a:xfrm>
          <a:custGeom>
            <a:avLst/>
            <a:gdLst/>
            <a:ahLst/>
            <a:cxnLst/>
            <a:rect l="l" t="t" r="r" b="b"/>
            <a:pathLst>
              <a:path w="753110" h="590550">
                <a:moveTo>
                  <a:pt x="35376" y="590084"/>
                </a:moveTo>
                <a:lnTo>
                  <a:pt x="17208" y="553560"/>
                </a:lnTo>
                <a:lnTo>
                  <a:pt x="5482" y="514879"/>
                </a:lnTo>
                <a:lnTo>
                  <a:pt x="0" y="474517"/>
                </a:lnTo>
                <a:lnTo>
                  <a:pt x="565" y="432949"/>
                </a:lnTo>
                <a:lnTo>
                  <a:pt x="6983" y="390651"/>
                </a:lnTo>
                <a:lnTo>
                  <a:pt x="19056" y="348099"/>
                </a:lnTo>
                <a:lnTo>
                  <a:pt x="36589" y="305769"/>
                </a:lnTo>
                <a:lnTo>
                  <a:pt x="59384" y="264137"/>
                </a:lnTo>
                <a:lnTo>
                  <a:pt x="87246" y="223679"/>
                </a:lnTo>
                <a:lnTo>
                  <a:pt x="119978" y="184870"/>
                </a:lnTo>
                <a:lnTo>
                  <a:pt x="157385" y="148187"/>
                </a:lnTo>
                <a:lnTo>
                  <a:pt x="199269" y="114105"/>
                </a:lnTo>
                <a:lnTo>
                  <a:pt x="245434" y="83100"/>
                </a:lnTo>
                <a:lnTo>
                  <a:pt x="292232" y="57386"/>
                </a:lnTo>
                <a:lnTo>
                  <a:pt x="340086" y="36358"/>
                </a:lnTo>
                <a:lnTo>
                  <a:pt x="388493" y="20060"/>
                </a:lnTo>
                <a:lnTo>
                  <a:pt x="436946" y="8538"/>
                </a:lnTo>
                <a:lnTo>
                  <a:pt x="484940" y="1836"/>
                </a:lnTo>
                <a:lnTo>
                  <a:pt x="531970" y="0"/>
                </a:lnTo>
                <a:lnTo>
                  <a:pt x="577531" y="3073"/>
                </a:lnTo>
                <a:lnTo>
                  <a:pt x="621118" y="11102"/>
                </a:lnTo>
                <a:lnTo>
                  <a:pt x="662225" y="24132"/>
                </a:lnTo>
                <a:lnTo>
                  <a:pt x="700348" y="42206"/>
                </a:lnTo>
                <a:lnTo>
                  <a:pt x="733241" y="22267"/>
                </a:lnTo>
                <a:lnTo>
                  <a:pt x="752672" y="153966"/>
                </a:lnTo>
                <a:lnTo>
                  <a:pt x="574872" y="118406"/>
                </a:lnTo>
                <a:lnTo>
                  <a:pt x="603828" y="100880"/>
                </a:lnTo>
                <a:lnTo>
                  <a:pt x="563237" y="93158"/>
                </a:lnTo>
                <a:lnTo>
                  <a:pt x="520482" y="91272"/>
                </a:lnTo>
                <a:lnTo>
                  <a:pt x="476259" y="94931"/>
                </a:lnTo>
                <a:lnTo>
                  <a:pt x="431264" y="103843"/>
                </a:lnTo>
                <a:lnTo>
                  <a:pt x="386193" y="117716"/>
                </a:lnTo>
                <a:lnTo>
                  <a:pt x="341740" y="136261"/>
                </a:lnTo>
                <a:lnTo>
                  <a:pt x="298602" y="159184"/>
                </a:lnTo>
                <a:lnTo>
                  <a:pt x="257473" y="186195"/>
                </a:lnTo>
                <a:lnTo>
                  <a:pt x="219051" y="217002"/>
                </a:lnTo>
                <a:lnTo>
                  <a:pt x="184029" y="251315"/>
                </a:lnTo>
                <a:lnTo>
                  <a:pt x="153105" y="288840"/>
                </a:lnTo>
                <a:lnTo>
                  <a:pt x="124660" y="333853"/>
                </a:lnTo>
                <a:lnTo>
                  <a:pt x="104826" y="378987"/>
                </a:lnTo>
                <a:lnTo>
                  <a:pt x="93748" y="423301"/>
                </a:lnTo>
                <a:lnTo>
                  <a:pt x="91571" y="465859"/>
                </a:lnTo>
                <a:lnTo>
                  <a:pt x="98439" y="505722"/>
                </a:lnTo>
                <a:lnTo>
                  <a:pt x="114497" y="541951"/>
                </a:lnTo>
                <a:lnTo>
                  <a:pt x="35376" y="590084"/>
                </a:lnTo>
                <a:close/>
              </a:path>
            </a:pathLst>
          </a:custGeom>
          <a:ln w="25400">
            <a:solidFill>
              <a:srgbClr val="0D0D0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965134" y="3897629"/>
            <a:ext cx="556260" cy="773430"/>
          </a:xfrm>
          <a:custGeom>
            <a:avLst/>
            <a:gdLst/>
            <a:ahLst/>
            <a:cxnLst/>
            <a:rect l="l" t="t" r="r" b="b"/>
            <a:pathLst>
              <a:path w="556260" h="773429">
                <a:moveTo>
                  <a:pt x="170116" y="0"/>
                </a:moveTo>
                <a:lnTo>
                  <a:pt x="37274" y="10541"/>
                </a:lnTo>
                <a:lnTo>
                  <a:pt x="54927" y="44704"/>
                </a:lnTo>
                <a:lnTo>
                  <a:pt x="34298" y="81477"/>
                </a:lnTo>
                <a:lnTo>
                  <a:pt x="18502" y="121581"/>
                </a:lnTo>
                <a:lnTo>
                  <a:pt x="7529" y="164508"/>
                </a:lnTo>
                <a:lnTo>
                  <a:pt x="1366" y="209749"/>
                </a:lnTo>
                <a:lnTo>
                  <a:pt x="0" y="256794"/>
                </a:lnTo>
                <a:lnTo>
                  <a:pt x="3419" y="305134"/>
                </a:lnTo>
                <a:lnTo>
                  <a:pt x="11611" y="354260"/>
                </a:lnTo>
                <a:lnTo>
                  <a:pt x="24565" y="403664"/>
                </a:lnTo>
                <a:lnTo>
                  <a:pt x="42267" y="452837"/>
                </a:lnTo>
                <a:lnTo>
                  <a:pt x="64706" y="501269"/>
                </a:lnTo>
                <a:lnTo>
                  <a:pt x="92503" y="549432"/>
                </a:lnTo>
                <a:lnTo>
                  <a:pt x="123655" y="593540"/>
                </a:lnTo>
                <a:lnTo>
                  <a:pt x="157702" y="633361"/>
                </a:lnTo>
                <a:lnTo>
                  <a:pt x="194183" y="668667"/>
                </a:lnTo>
                <a:lnTo>
                  <a:pt x="232639" y="699230"/>
                </a:lnTo>
                <a:lnTo>
                  <a:pt x="272610" y="724820"/>
                </a:lnTo>
                <a:lnTo>
                  <a:pt x="313637" y="745209"/>
                </a:lnTo>
                <a:lnTo>
                  <a:pt x="355258" y="760167"/>
                </a:lnTo>
                <a:lnTo>
                  <a:pt x="397015" y="769466"/>
                </a:lnTo>
                <a:lnTo>
                  <a:pt x="438447" y="772876"/>
                </a:lnTo>
                <a:lnTo>
                  <a:pt x="479094" y="770170"/>
                </a:lnTo>
                <a:lnTo>
                  <a:pt x="518497" y="761117"/>
                </a:lnTo>
                <a:lnTo>
                  <a:pt x="556196" y="745490"/>
                </a:lnTo>
                <a:lnTo>
                  <a:pt x="513651" y="663194"/>
                </a:lnTo>
                <a:lnTo>
                  <a:pt x="476404" y="676764"/>
                </a:lnTo>
                <a:lnTo>
                  <a:pt x="436148" y="680912"/>
                </a:lnTo>
                <a:lnTo>
                  <a:pt x="393811" y="675846"/>
                </a:lnTo>
                <a:lnTo>
                  <a:pt x="350320" y="661773"/>
                </a:lnTo>
                <a:lnTo>
                  <a:pt x="306603" y="638902"/>
                </a:lnTo>
                <a:lnTo>
                  <a:pt x="263588" y="607441"/>
                </a:lnTo>
                <a:lnTo>
                  <a:pt x="228261" y="574025"/>
                </a:lnTo>
                <a:lnTo>
                  <a:pt x="196426" y="536740"/>
                </a:lnTo>
                <a:lnTo>
                  <a:pt x="168323" y="496299"/>
                </a:lnTo>
                <a:lnTo>
                  <a:pt x="144195" y="453417"/>
                </a:lnTo>
                <a:lnTo>
                  <a:pt x="124282" y="408808"/>
                </a:lnTo>
                <a:lnTo>
                  <a:pt x="108827" y="363187"/>
                </a:lnTo>
                <a:lnTo>
                  <a:pt x="98071" y="317268"/>
                </a:lnTo>
                <a:lnTo>
                  <a:pt x="92256" y="271767"/>
                </a:lnTo>
                <a:lnTo>
                  <a:pt x="91623" y="227396"/>
                </a:lnTo>
                <a:lnTo>
                  <a:pt x="96414" y="184871"/>
                </a:lnTo>
                <a:lnTo>
                  <a:pt x="106870" y="144907"/>
                </a:lnTo>
                <a:lnTo>
                  <a:pt x="122491" y="175006"/>
                </a:lnTo>
                <a:lnTo>
                  <a:pt x="170116" y="0"/>
                </a:lnTo>
                <a:close/>
              </a:path>
            </a:pathLst>
          </a:custGeom>
          <a:solidFill>
            <a:srgbClr val="89D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965134" y="3897629"/>
            <a:ext cx="556260" cy="773430"/>
          </a:xfrm>
          <a:custGeom>
            <a:avLst/>
            <a:gdLst/>
            <a:ahLst/>
            <a:cxnLst/>
            <a:rect l="l" t="t" r="r" b="b"/>
            <a:pathLst>
              <a:path w="556260" h="773429">
                <a:moveTo>
                  <a:pt x="556196" y="745490"/>
                </a:moveTo>
                <a:lnTo>
                  <a:pt x="518497" y="761117"/>
                </a:lnTo>
                <a:lnTo>
                  <a:pt x="479094" y="770170"/>
                </a:lnTo>
                <a:lnTo>
                  <a:pt x="438447" y="772876"/>
                </a:lnTo>
                <a:lnTo>
                  <a:pt x="397015" y="769466"/>
                </a:lnTo>
                <a:lnTo>
                  <a:pt x="355258" y="760167"/>
                </a:lnTo>
                <a:lnTo>
                  <a:pt x="313637" y="745209"/>
                </a:lnTo>
                <a:lnTo>
                  <a:pt x="272610" y="724820"/>
                </a:lnTo>
                <a:lnTo>
                  <a:pt x="232639" y="699230"/>
                </a:lnTo>
                <a:lnTo>
                  <a:pt x="194183" y="668667"/>
                </a:lnTo>
                <a:lnTo>
                  <a:pt x="157702" y="633361"/>
                </a:lnTo>
                <a:lnTo>
                  <a:pt x="123655" y="593540"/>
                </a:lnTo>
                <a:lnTo>
                  <a:pt x="92503" y="549432"/>
                </a:lnTo>
                <a:lnTo>
                  <a:pt x="64706" y="501269"/>
                </a:lnTo>
                <a:lnTo>
                  <a:pt x="42267" y="452837"/>
                </a:lnTo>
                <a:lnTo>
                  <a:pt x="24565" y="403664"/>
                </a:lnTo>
                <a:lnTo>
                  <a:pt x="11611" y="354260"/>
                </a:lnTo>
                <a:lnTo>
                  <a:pt x="3419" y="305134"/>
                </a:lnTo>
                <a:lnTo>
                  <a:pt x="0" y="256794"/>
                </a:lnTo>
                <a:lnTo>
                  <a:pt x="1366" y="209749"/>
                </a:lnTo>
                <a:lnTo>
                  <a:pt x="7529" y="164508"/>
                </a:lnTo>
                <a:lnTo>
                  <a:pt x="18502" y="121581"/>
                </a:lnTo>
                <a:lnTo>
                  <a:pt x="34298" y="81477"/>
                </a:lnTo>
                <a:lnTo>
                  <a:pt x="54927" y="44704"/>
                </a:lnTo>
                <a:lnTo>
                  <a:pt x="37274" y="10541"/>
                </a:lnTo>
                <a:lnTo>
                  <a:pt x="170116" y="0"/>
                </a:lnTo>
                <a:lnTo>
                  <a:pt x="122491" y="175006"/>
                </a:lnTo>
                <a:lnTo>
                  <a:pt x="106870" y="144907"/>
                </a:lnTo>
                <a:lnTo>
                  <a:pt x="96414" y="184871"/>
                </a:lnTo>
                <a:lnTo>
                  <a:pt x="91623" y="227396"/>
                </a:lnTo>
                <a:lnTo>
                  <a:pt x="92256" y="271767"/>
                </a:lnTo>
                <a:lnTo>
                  <a:pt x="98071" y="317268"/>
                </a:lnTo>
                <a:lnTo>
                  <a:pt x="108827" y="363187"/>
                </a:lnTo>
                <a:lnTo>
                  <a:pt x="124282" y="408808"/>
                </a:lnTo>
                <a:lnTo>
                  <a:pt x="144195" y="453417"/>
                </a:lnTo>
                <a:lnTo>
                  <a:pt x="168323" y="496299"/>
                </a:lnTo>
                <a:lnTo>
                  <a:pt x="196426" y="536740"/>
                </a:lnTo>
                <a:lnTo>
                  <a:pt x="228261" y="574025"/>
                </a:lnTo>
                <a:lnTo>
                  <a:pt x="263588" y="607441"/>
                </a:lnTo>
                <a:lnTo>
                  <a:pt x="306603" y="638902"/>
                </a:lnTo>
                <a:lnTo>
                  <a:pt x="350320" y="661773"/>
                </a:lnTo>
                <a:lnTo>
                  <a:pt x="393811" y="675846"/>
                </a:lnTo>
                <a:lnTo>
                  <a:pt x="436148" y="680912"/>
                </a:lnTo>
                <a:lnTo>
                  <a:pt x="476404" y="676764"/>
                </a:lnTo>
                <a:lnTo>
                  <a:pt x="513651" y="663194"/>
                </a:lnTo>
                <a:lnTo>
                  <a:pt x="556196" y="745490"/>
                </a:lnTo>
                <a:close/>
              </a:path>
            </a:pathLst>
          </a:custGeom>
          <a:ln w="25400">
            <a:solidFill>
              <a:srgbClr val="0D0D0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444619" y="5733008"/>
            <a:ext cx="879475" cy="360045"/>
          </a:xfrm>
          <a:custGeom>
            <a:avLst/>
            <a:gdLst/>
            <a:ahLst/>
            <a:cxnLst/>
            <a:rect l="l" t="t" r="r" b="b"/>
            <a:pathLst>
              <a:path w="879475" h="360045">
                <a:moveTo>
                  <a:pt x="878966" y="0"/>
                </a:moveTo>
                <a:lnTo>
                  <a:pt x="786638" y="7226"/>
                </a:lnTo>
                <a:lnTo>
                  <a:pt x="784635" y="46815"/>
                </a:lnTo>
                <a:lnTo>
                  <a:pt x="772776" y="85502"/>
                </a:lnTo>
                <a:lnTo>
                  <a:pt x="751617" y="122513"/>
                </a:lnTo>
                <a:lnTo>
                  <a:pt x="721717" y="157075"/>
                </a:lnTo>
                <a:lnTo>
                  <a:pt x="683632" y="188415"/>
                </a:lnTo>
                <a:lnTo>
                  <a:pt x="637920" y="215760"/>
                </a:lnTo>
                <a:lnTo>
                  <a:pt x="593406" y="235305"/>
                </a:lnTo>
                <a:lnTo>
                  <a:pt x="546679" y="250127"/>
                </a:lnTo>
                <a:lnTo>
                  <a:pt x="498493" y="260282"/>
                </a:lnTo>
                <a:lnTo>
                  <a:pt x="449600" y="265824"/>
                </a:lnTo>
                <a:lnTo>
                  <a:pt x="400755" y="266810"/>
                </a:lnTo>
                <a:lnTo>
                  <a:pt x="352712" y="263293"/>
                </a:lnTo>
                <a:lnTo>
                  <a:pt x="306222" y="255329"/>
                </a:lnTo>
                <a:lnTo>
                  <a:pt x="262040" y="242974"/>
                </a:lnTo>
                <a:lnTo>
                  <a:pt x="220920" y="226283"/>
                </a:lnTo>
                <a:lnTo>
                  <a:pt x="183614" y="205310"/>
                </a:lnTo>
                <a:lnTo>
                  <a:pt x="150875" y="180111"/>
                </a:lnTo>
                <a:lnTo>
                  <a:pt x="184657" y="177469"/>
                </a:lnTo>
                <a:lnTo>
                  <a:pt x="42036" y="65481"/>
                </a:lnTo>
                <a:lnTo>
                  <a:pt x="0" y="191922"/>
                </a:lnTo>
                <a:lnTo>
                  <a:pt x="38353" y="188925"/>
                </a:lnTo>
                <a:lnTo>
                  <a:pt x="64187" y="222242"/>
                </a:lnTo>
                <a:lnTo>
                  <a:pt x="94966" y="252408"/>
                </a:lnTo>
                <a:lnTo>
                  <a:pt x="130220" y="279233"/>
                </a:lnTo>
                <a:lnTo>
                  <a:pt x="169476" y="302530"/>
                </a:lnTo>
                <a:lnTo>
                  <a:pt x="212264" y="322111"/>
                </a:lnTo>
                <a:lnTo>
                  <a:pt x="258111" y="337788"/>
                </a:lnTo>
                <a:lnTo>
                  <a:pt x="306546" y="349373"/>
                </a:lnTo>
                <a:lnTo>
                  <a:pt x="357097" y="356678"/>
                </a:lnTo>
                <a:lnTo>
                  <a:pt x="409292" y="359514"/>
                </a:lnTo>
                <a:lnTo>
                  <a:pt x="462660" y="357695"/>
                </a:lnTo>
                <a:lnTo>
                  <a:pt x="517847" y="350845"/>
                </a:lnTo>
                <a:lnTo>
                  <a:pt x="570605" y="339321"/>
                </a:lnTo>
                <a:lnTo>
                  <a:pt x="620544" y="323459"/>
                </a:lnTo>
                <a:lnTo>
                  <a:pt x="667274" y="303595"/>
                </a:lnTo>
                <a:lnTo>
                  <a:pt x="710403" y="280063"/>
                </a:lnTo>
                <a:lnTo>
                  <a:pt x="749542" y="253198"/>
                </a:lnTo>
                <a:lnTo>
                  <a:pt x="784299" y="223337"/>
                </a:lnTo>
                <a:lnTo>
                  <a:pt x="814284" y="190813"/>
                </a:lnTo>
                <a:lnTo>
                  <a:pt x="839108" y="155963"/>
                </a:lnTo>
                <a:lnTo>
                  <a:pt x="858378" y="119121"/>
                </a:lnTo>
                <a:lnTo>
                  <a:pt x="871705" y="80623"/>
                </a:lnTo>
                <a:lnTo>
                  <a:pt x="878698" y="40804"/>
                </a:lnTo>
                <a:lnTo>
                  <a:pt x="878966" y="0"/>
                </a:lnTo>
                <a:close/>
              </a:path>
            </a:pathLst>
          </a:custGeom>
          <a:solidFill>
            <a:srgbClr val="89D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444619" y="5733008"/>
            <a:ext cx="879475" cy="360045"/>
          </a:xfrm>
          <a:custGeom>
            <a:avLst/>
            <a:gdLst/>
            <a:ahLst/>
            <a:cxnLst/>
            <a:rect l="l" t="t" r="r" b="b"/>
            <a:pathLst>
              <a:path w="879475" h="360045">
                <a:moveTo>
                  <a:pt x="878966" y="0"/>
                </a:moveTo>
                <a:lnTo>
                  <a:pt x="878698" y="40804"/>
                </a:lnTo>
                <a:lnTo>
                  <a:pt x="871705" y="80623"/>
                </a:lnTo>
                <a:lnTo>
                  <a:pt x="858378" y="119121"/>
                </a:lnTo>
                <a:lnTo>
                  <a:pt x="839108" y="155963"/>
                </a:lnTo>
                <a:lnTo>
                  <a:pt x="814284" y="190813"/>
                </a:lnTo>
                <a:lnTo>
                  <a:pt x="784299" y="223337"/>
                </a:lnTo>
                <a:lnTo>
                  <a:pt x="749542" y="253198"/>
                </a:lnTo>
                <a:lnTo>
                  <a:pt x="710403" y="280063"/>
                </a:lnTo>
                <a:lnTo>
                  <a:pt x="667274" y="303595"/>
                </a:lnTo>
                <a:lnTo>
                  <a:pt x="620544" y="323459"/>
                </a:lnTo>
                <a:lnTo>
                  <a:pt x="570605" y="339321"/>
                </a:lnTo>
                <a:lnTo>
                  <a:pt x="517847" y="350845"/>
                </a:lnTo>
                <a:lnTo>
                  <a:pt x="462660" y="357695"/>
                </a:lnTo>
                <a:lnTo>
                  <a:pt x="409292" y="359514"/>
                </a:lnTo>
                <a:lnTo>
                  <a:pt x="357097" y="356678"/>
                </a:lnTo>
                <a:lnTo>
                  <a:pt x="306546" y="349373"/>
                </a:lnTo>
                <a:lnTo>
                  <a:pt x="258111" y="337788"/>
                </a:lnTo>
                <a:lnTo>
                  <a:pt x="212264" y="322111"/>
                </a:lnTo>
                <a:lnTo>
                  <a:pt x="169476" y="302530"/>
                </a:lnTo>
                <a:lnTo>
                  <a:pt x="130220" y="279233"/>
                </a:lnTo>
                <a:lnTo>
                  <a:pt x="94966" y="252408"/>
                </a:lnTo>
                <a:lnTo>
                  <a:pt x="64187" y="222242"/>
                </a:lnTo>
                <a:lnTo>
                  <a:pt x="38353" y="188925"/>
                </a:lnTo>
                <a:lnTo>
                  <a:pt x="0" y="191922"/>
                </a:lnTo>
                <a:lnTo>
                  <a:pt x="42036" y="65481"/>
                </a:lnTo>
                <a:lnTo>
                  <a:pt x="184657" y="177469"/>
                </a:lnTo>
                <a:lnTo>
                  <a:pt x="150875" y="180111"/>
                </a:lnTo>
                <a:lnTo>
                  <a:pt x="183614" y="205310"/>
                </a:lnTo>
                <a:lnTo>
                  <a:pt x="220920" y="226283"/>
                </a:lnTo>
                <a:lnTo>
                  <a:pt x="262040" y="242974"/>
                </a:lnTo>
                <a:lnTo>
                  <a:pt x="306222" y="255329"/>
                </a:lnTo>
                <a:lnTo>
                  <a:pt x="352712" y="263293"/>
                </a:lnTo>
                <a:lnTo>
                  <a:pt x="400755" y="266810"/>
                </a:lnTo>
                <a:lnTo>
                  <a:pt x="449600" y="265824"/>
                </a:lnTo>
                <a:lnTo>
                  <a:pt x="498493" y="260282"/>
                </a:lnTo>
                <a:lnTo>
                  <a:pt x="546679" y="250127"/>
                </a:lnTo>
                <a:lnTo>
                  <a:pt x="593406" y="235305"/>
                </a:lnTo>
                <a:lnTo>
                  <a:pt x="637920" y="215760"/>
                </a:lnTo>
                <a:lnTo>
                  <a:pt x="683632" y="188415"/>
                </a:lnTo>
                <a:lnTo>
                  <a:pt x="721717" y="157075"/>
                </a:lnTo>
                <a:lnTo>
                  <a:pt x="751617" y="122513"/>
                </a:lnTo>
                <a:lnTo>
                  <a:pt x="772776" y="85502"/>
                </a:lnTo>
                <a:lnTo>
                  <a:pt x="784635" y="46815"/>
                </a:lnTo>
                <a:lnTo>
                  <a:pt x="786638" y="7226"/>
                </a:lnTo>
                <a:lnTo>
                  <a:pt x="878966" y="0"/>
                </a:lnTo>
                <a:close/>
              </a:path>
            </a:pathLst>
          </a:custGeom>
          <a:ln w="25400">
            <a:solidFill>
              <a:srgbClr val="0D0D0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882383" y="3872865"/>
            <a:ext cx="559435" cy="830580"/>
          </a:xfrm>
          <a:custGeom>
            <a:avLst/>
            <a:gdLst/>
            <a:ahLst/>
            <a:cxnLst/>
            <a:rect l="l" t="t" r="r" b="b"/>
            <a:pathLst>
              <a:path w="559434" h="830579">
                <a:moveTo>
                  <a:pt x="425831" y="0"/>
                </a:moveTo>
                <a:lnTo>
                  <a:pt x="378841" y="79756"/>
                </a:lnTo>
                <a:lnTo>
                  <a:pt x="410167" y="104086"/>
                </a:lnTo>
                <a:lnTo>
                  <a:pt x="435101" y="135969"/>
                </a:lnTo>
                <a:lnTo>
                  <a:pt x="453326" y="174513"/>
                </a:lnTo>
                <a:lnTo>
                  <a:pt x="464523" y="218825"/>
                </a:lnTo>
                <a:lnTo>
                  <a:pt x="468375" y="268012"/>
                </a:lnTo>
                <a:lnTo>
                  <a:pt x="464566" y="321183"/>
                </a:lnTo>
                <a:lnTo>
                  <a:pt x="455085" y="368867"/>
                </a:lnTo>
                <a:lnTo>
                  <a:pt x="440469" y="415658"/>
                </a:lnTo>
                <a:lnTo>
                  <a:pt x="421194" y="460969"/>
                </a:lnTo>
                <a:lnTo>
                  <a:pt x="397735" y="504214"/>
                </a:lnTo>
                <a:lnTo>
                  <a:pt x="370568" y="544807"/>
                </a:lnTo>
                <a:lnTo>
                  <a:pt x="340168" y="582164"/>
                </a:lnTo>
                <a:lnTo>
                  <a:pt x="307012" y="615699"/>
                </a:lnTo>
                <a:lnTo>
                  <a:pt x="271575" y="644825"/>
                </a:lnTo>
                <a:lnTo>
                  <a:pt x="234333" y="668957"/>
                </a:lnTo>
                <a:lnTo>
                  <a:pt x="195762" y="687509"/>
                </a:lnTo>
                <a:lnTo>
                  <a:pt x="156337" y="699897"/>
                </a:lnTo>
                <a:lnTo>
                  <a:pt x="173482" y="670687"/>
                </a:lnTo>
                <a:lnTo>
                  <a:pt x="0" y="723392"/>
                </a:lnTo>
                <a:lnTo>
                  <a:pt x="79629" y="830326"/>
                </a:lnTo>
                <a:lnTo>
                  <a:pt x="99060" y="797179"/>
                </a:lnTo>
                <a:lnTo>
                  <a:pt x="141196" y="795072"/>
                </a:lnTo>
                <a:lnTo>
                  <a:pt x="183579" y="787111"/>
                </a:lnTo>
                <a:lnTo>
                  <a:pt x="225783" y="773573"/>
                </a:lnTo>
                <a:lnTo>
                  <a:pt x="267384" y="754738"/>
                </a:lnTo>
                <a:lnTo>
                  <a:pt x="307959" y="730885"/>
                </a:lnTo>
                <a:lnTo>
                  <a:pt x="347081" y="702291"/>
                </a:lnTo>
                <a:lnTo>
                  <a:pt x="384328" y="669237"/>
                </a:lnTo>
                <a:lnTo>
                  <a:pt x="419274" y="632001"/>
                </a:lnTo>
                <a:lnTo>
                  <a:pt x="451496" y="590862"/>
                </a:lnTo>
                <a:lnTo>
                  <a:pt x="480568" y="546100"/>
                </a:lnTo>
                <a:lnTo>
                  <a:pt x="506572" y="496937"/>
                </a:lnTo>
                <a:lnTo>
                  <a:pt x="527352" y="447090"/>
                </a:lnTo>
                <a:lnTo>
                  <a:pt x="542960" y="397072"/>
                </a:lnTo>
                <a:lnTo>
                  <a:pt x="553446" y="347395"/>
                </a:lnTo>
                <a:lnTo>
                  <a:pt x="558863" y="298568"/>
                </a:lnTo>
                <a:lnTo>
                  <a:pt x="559260" y="251105"/>
                </a:lnTo>
                <a:lnTo>
                  <a:pt x="554690" y="205516"/>
                </a:lnTo>
                <a:lnTo>
                  <a:pt x="545204" y="162313"/>
                </a:lnTo>
                <a:lnTo>
                  <a:pt x="530854" y="122009"/>
                </a:lnTo>
                <a:lnTo>
                  <a:pt x="511690" y="85113"/>
                </a:lnTo>
                <a:lnTo>
                  <a:pt x="487764" y="52139"/>
                </a:lnTo>
                <a:lnTo>
                  <a:pt x="459127" y="23597"/>
                </a:lnTo>
                <a:lnTo>
                  <a:pt x="425831" y="0"/>
                </a:lnTo>
                <a:close/>
              </a:path>
            </a:pathLst>
          </a:custGeom>
          <a:solidFill>
            <a:srgbClr val="89D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882383" y="3872865"/>
            <a:ext cx="559435" cy="830580"/>
          </a:xfrm>
          <a:custGeom>
            <a:avLst/>
            <a:gdLst/>
            <a:ahLst/>
            <a:cxnLst/>
            <a:rect l="l" t="t" r="r" b="b"/>
            <a:pathLst>
              <a:path w="559434" h="830579">
                <a:moveTo>
                  <a:pt x="425831" y="0"/>
                </a:moveTo>
                <a:lnTo>
                  <a:pt x="459127" y="23597"/>
                </a:lnTo>
                <a:lnTo>
                  <a:pt x="487764" y="52139"/>
                </a:lnTo>
                <a:lnTo>
                  <a:pt x="511690" y="85113"/>
                </a:lnTo>
                <a:lnTo>
                  <a:pt x="530854" y="122009"/>
                </a:lnTo>
                <a:lnTo>
                  <a:pt x="545204" y="162313"/>
                </a:lnTo>
                <a:lnTo>
                  <a:pt x="554690" y="205516"/>
                </a:lnTo>
                <a:lnTo>
                  <a:pt x="559260" y="251105"/>
                </a:lnTo>
                <a:lnTo>
                  <a:pt x="558863" y="298568"/>
                </a:lnTo>
                <a:lnTo>
                  <a:pt x="553446" y="347395"/>
                </a:lnTo>
                <a:lnTo>
                  <a:pt x="542960" y="397072"/>
                </a:lnTo>
                <a:lnTo>
                  <a:pt x="527352" y="447090"/>
                </a:lnTo>
                <a:lnTo>
                  <a:pt x="506572" y="496937"/>
                </a:lnTo>
                <a:lnTo>
                  <a:pt x="480568" y="546100"/>
                </a:lnTo>
                <a:lnTo>
                  <a:pt x="451496" y="590862"/>
                </a:lnTo>
                <a:lnTo>
                  <a:pt x="419274" y="632001"/>
                </a:lnTo>
                <a:lnTo>
                  <a:pt x="384328" y="669237"/>
                </a:lnTo>
                <a:lnTo>
                  <a:pt x="347081" y="702291"/>
                </a:lnTo>
                <a:lnTo>
                  <a:pt x="307959" y="730885"/>
                </a:lnTo>
                <a:lnTo>
                  <a:pt x="267384" y="754738"/>
                </a:lnTo>
                <a:lnTo>
                  <a:pt x="225783" y="773573"/>
                </a:lnTo>
                <a:lnTo>
                  <a:pt x="183579" y="787111"/>
                </a:lnTo>
                <a:lnTo>
                  <a:pt x="141196" y="795072"/>
                </a:lnTo>
                <a:lnTo>
                  <a:pt x="99060" y="797179"/>
                </a:lnTo>
                <a:lnTo>
                  <a:pt x="79629" y="830326"/>
                </a:lnTo>
                <a:lnTo>
                  <a:pt x="0" y="723392"/>
                </a:lnTo>
                <a:lnTo>
                  <a:pt x="173482" y="670687"/>
                </a:lnTo>
                <a:lnTo>
                  <a:pt x="156337" y="699897"/>
                </a:lnTo>
                <a:lnTo>
                  <a:pt x="195762" y="687509"/>
                </a:lnTo>
                <a:lnTo>
                  <a:pt x="234333" y="668957"/>
                </a:lnTo>
                <a:lnTo>
                  <a:pt x="271575" y="644825"/>
                </a:lnTo>
                <a:lnTo>
                  <a:pt x="307012" y="615699"/>
                </a:lnTo>
                <a:lnTo>
                  <a:pt x="340168" y="582164"/>
                </a:lnTo>
                <a:lnTo>
                  <a:pt x="370568" y="544807"/>
                </a:lnTo>
                <a:lnTo>
                  <a:pt x="397735" y="504214"/>
                </a:lnTo>
                <a:lnTo>
                  <a:pt x="421194" y="460969"/>
                </a:lnTo>
                <a:lnTo>
                  <a:pt x="440469" y="415658"/>
                </a:lnTo>
                <a:lnTo>
                  <a:pt x="455085" y="368867"/>
                </a:lnTo>
                <a:lnTo>
                  <a:pt x="464566" y="321183"/>
                </a:lnTo>
                <a:lnTo>
                  <a:pt x="468375" y="268012"/>
                </a:lnTo>
                <a:lnTo>
                  <a:pt x="464523" y="218825"/>
                </a:lnTo>
                <a:lnTo>
                  <a:pt x="453326" y="174513"/>
                </a:lnTo>
                <a:lnTo>
                  <a:pt x="435101" y="135969"/>
                </a:lnTo>
                <a:lnTo>
                  <a:pt x="410167" y="104086"/>
                </a:lnTo>
                <a:lnTo>
                  <a:pt x="378841" y="79756"/>
                </a:lnTo>
                <a:lnTo>
                  <a:pt x="425831" y="0"/>
                </a:lnTo>
                <a:close/>
              </a:path>
            </a:pathLst>
          </a:custGeom>
          <a:ln w="25399">
            <a:solidFill>
              <a:srgbClr val="0D0D0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430645" y="1757168"/>
            <a:ext cx="863600" cy="509270"/>
          </a:xfrm>
          <a:custGeom>
            <a:avLst/>
            <a:gdLst/>
            <a:ahLst/>
            <a:cxnLst/>
            <a:rect l="l" t="t" r="r" b="b"/>
            <a:pathLst>
              <a:path w="863600" h="509269">
                <a:moveTo>
                  <a:pt x="331278" y="31"/>
                </a:moveTo>
                <a:lnTo>
                  <a:pt x="282158" y="0"/>
                </a:lnTo>
                <a:lnTo>
                  <a:pt x="234939" y="4805"/>
                </a:lnTo>
                <a:lnTo>
                  <a:pt x="190127" y="14340"/>
                </a:lnTo>
                <a:lnTo>
                  <a:pt x="148224" y="28498"/>
                </a:lnTo>
                <a:lnTo>
                  <a:pt x="109736" y="47169"/>
                </a:lnTo>
                <a:lnTo>
                  <a:pt x="75165" y="70247"/>
                </a:lnTo>
                <a:lnTo>
                  <a:pt x="45016" y="97625"/>
                </a:lnTo>
                <a:lnTo>
                  <a:pt x="19793" y="129195"/>
                </a:lnTo>
                <a:lnTo>
                  <a:pt x="0" y="164849"/>
                </a:lnTo>
                <a:lnTo>
                  <a:pt x="84454" y="202822"/>
                </a:lnTo>
                <a:lnTo>
                  <a:pt x="105171" y="169056"/>
                </a:lnTo>
                <a:lnTo>
                  <a:pt x="134111" y="140804"/>
                </a:lnTo>
                <a:lnTo>
                  <a:pt x="170418" y="118478"/>
                </a:lnTo>
                <a:lnTo>
                  <a:pt x="213232" y="102492"/>
                </a:lnTo>
                <a:lnTo>
                  <a:pt x="261699" y="93258"/>
                </a:lnTo>
                <a:lnTo>
                  <a:pt x="314959" y="91189"/>
                </a:lnTo>
                <a:lnTo>
                  <a:pt x="363395" y="95384"/>
                </a:lnTo>
                <a:lnTo>
                  <a:pt x="411505" y="104787"/>
                </a:lnTo>
                <a:lnTo>
                  <a:pt x="458655" y="118987"/>
                </a:lnTo>
                <a:lnTo>
                  <a:pt x="504210" y="137575"/>
                </a:lnTo>
                <a:lnTo>
                  <a:pt x="547536" y="160140"/>
                </a:lnTo>
                <a:lnTo>
                  <a:pt x="588000" y="186274"/>
                </a:lnTo>
                <a:lnTo>
                  <a:pt x="624966" y="215565"/>
                </a:lnTo>
                <a:lnTo>
                  <a:pt x="657800" y="247604"/>
                </a:lnTo>
                <a:lnTo>
                  <a:pt x="685869" y="281982"/>
                </a:lnTo>
                <a:lnTo>
                  <a:pt x="708536" y="318287"/>
                </a:lnTo>
                <a:lnTo>
                  <a:pt x="725170" y="356111"/>
                </a:lnTo>
                <a:lnTo>
                  <a:pt x="694308" y="342141"/>
                </a:lnTo>
                <a:lnTo>
                  <a:pt x="765682" y="508892"/>
                </a:lnTo>
                <a:lnTo>
                  <a:pt x="863219" y="418087"/>
                </a:lnTo>
                <a:lnTo>
                  <a:pt x="828166" y="402339"/>
                </a:lnTo>
                <a:lnTo>
                  <a:pt x="821473" y="360689"/>
                </a:lnTo>
                <a:lnTo>
                  <a:pt x="808924" y="319437"/>
                </a:lnTo>
                <a:lnTo>
                  <a:pt x="790845" y="278974"/>
                </a:lnTo>
                <a:lnTo>
                  <a:pt x="767560" y="239692"/>
                </a:lnTo>
                <a:lnTo>
                  <a:pt x="739394" y="201981"/>
                </a:lnTo>
                <a:lnTo>
                  <a:pt x="706670" y="166232"/>
                </a:lnTo>
                <a:lnTo>
                  <a:pt x="669715" y="132836"/>
                </a:lnTo>
                <a:lnTo>
                  <a:pt x="628852" y="102184"/>
                </a:lnTo>
                <a:lnTo>
                  <a:pt x="584406" y="74667"/>
                </a:lnTo>
                <a:lnTo>
                  <a:pt x="536701" y="50676"/>
                </a:lnTo>
                <a:lnTo>
                  <a:pt x="485012" y="30222"/>
                </a:lnTo>
                <a:lnTo>
                  <a:pt x="433209" y="15034"/>
                </a:lnTo>
                <a:lnTo>
                  <a:pt x="381797" y="5007"/>
                </a:lnTo>
                <a:lnTo>
                  <a:pt x="331278" y="31"/>
                </a:lnTo>
                <a:close/>
              </a:path>
            </a:pathLst>
          </a:custGeom>
          <a:solidFill>
            <a:srgbClr val="89D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430645" y="1757168"/>
            <a:ext cx="863600" cy="509270"/>
          </a:xfrm>
          <a:custGeom>
            <a:avLst/>
            <a:gdLst/>
            <a:ahLst/>
            <a:cxnLst/>
            <a:rect l="l" t="t" r="r" b="b"/>
            <a:pathLst>
              <a:path w="863600" h="509269">
                <a:moveTo>
                  <a:pt x="0" y="164849"/>
                </a:moveTo>
                <a:lnTo>
                  <a:pt x="19793" y="129195"/>
                </a:lnTo>
                <a:lnTo>
                  <a:pt x="45016" y="97625"/>
                </a:lnTo>
                <a:lnTo>
                  <a:pt x="75165" y="70247"/>
                </a:lnTo>
                <a:lnTo>
                  <a:pt x="109736" y="47169"/>
                </a:lnTo>
                <a:lnTo>
                  <a:pt x="148224" y="28498"/>
                </a:lnTo>
                <a:lnTo>
                  <a:pt x="190127" y="14340"/>
                </a:lnTo>
                <a:lnTo>
                  <a:pt x="234939" y="4805"/>
                </a:lnTo>
                <a:lnTo>
                  <a:pt x="282158" y="0"/>
                </a:lnTo>
                <a:lnTo>
                  <a:pt x="331278" y="31"/>
                </a:lnTo>
                <a:lnTo>
                  <a:pt x="381797" y="5007"/>
                </a:lnTo>
                <a:lnTo>
                  <a:pt x="433209" y="15034"/>
                </a:lnTo>
                <a:lnTo>
                  <a:pt x="485012" y="30222"/>
                </a:lnTo>
                <a:lnTo>
                  <a:pt x="536701" y="50676"/>
                </a:lnTo>
                <a:lnTo>
                  <a:pt x="584406" y="74667"/>
                </a:lnTo>
                <a:lnTo>
                  <a:pt x="628852" y="102184"/>
                </a:lnTo>
                <a:lnTo>
                  <a:pt x="669715" y="132836"/>
                </a:lnTo>
                <a:lnTo>
                  <a:pt x="706670" y="166232"/>
                </a:lnTo>
                <a:lnTo>
                  <a:pt x="739394" y="201981"/>
                </a:lnTo>
                <a:lnTo>
                  <a:pt x="767560" y="239692"/>
                </a:lnTo>
                <a:lnTo>
                  <a:pt x="790845" y="278974"/>
                </a:lnTo>
                <a:lnTo>
                  <a:pt x="808924" y="319437"/>
                </a:lnTo>
                <a:lnTo>
                  <a:pt x="821473" y="360689"/>
                </a:lnTo>
                <a:lnTo>
                  <a:pt x="828166" y="402339"/>
                </a:lnTo>
                <a:lnTo>
                  <a:pt x="863219" y="418087"/>
                </a:lnTo>
                <a:lnTo>
                  <a:pt x="765682" y="508892"/>
                </a:lnTo>
                <a:lnTo>
                  <a:pt x="694308" y="342141"/>
                </a:lnTo>
                <a:lnTo>
                  <a:pt x="725170" y="356111"/>
                </a:lnTo>
                <a:lnTo>
                  <a:pt x="708536" y="318287"/>
                </a:lnTo>
                <a:lnTo>
                  <a:pt x="685869" y="281982"/>
                </a:lnTo>
                <a:lnTo>
                  <a:pt x="657800" y="247604"/>
                </a:lnTo>
                <a:lnTo>
                  <a:pt x="624966" y="215565"/>
                </a:lnTo>
                <a:lnTo>
                  <a:pt x="588000" y="186274"/>
                </a:lnTo>
                <a:lnTo>
                  <a:pt x="547536" y="160140"/>
                </a:lnTo>
                <a:lnTo>
                  <a:pt x="504210" y="137575"/>
                </a:lnTo>
                <a:lnTo>
                  <a:pt x="458655" y="118987"/>
                </a:lnTo>
                <a:lnTo>
                  <a:pt x="411505" y="104787"/>
                </a:lnTo>
                <a:lnTo>
                  <a:pt x="363395" y="95384"/>
                </a:lnTo>
                <a:lnTo>
                  <a:pt x="314959" y="91189"/>
                </a:lnTo>
                <a:lnTo>
                  <a:pt x="261699" y="93258"/>
                </a:lnTo>
                <a:lnTo>
                  <a:pt x="213232" y="102492"/>
                </a:lnTo>
                <a:lnTo>
                  <a:pt x="170418" y="118478"/>
                </a:lnTo>
                <a:lnTo>
                  <a:pt x="134111" y="140804"/>
                </a:lnTo>
                <a:lnTo>
                  <a:pt x="105171" y="169056"/>
                </a:lnTo>
                <a:lnTo>
                  <a:pt x="84454" y="202822"/>
                </a:lnTo>
                <a:lnTo>
                  <a:pt x="0" y="164849"/>
                </a:lnTo>
                <a:close/>
              </a:path>
            </a:pathLst>
          </a:custGeom>
          <a:ln w="25399">
            <a:solidFill>
              <a:srgbClr val="0D0D0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144767" y="2554223"/>
            <a:ext cx="2688335" cy="103022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10895" y="2554223"/>
            <a:ext cx="2688336" cy="103022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785103" y="4928615"/>
            <a:ext cx="2758440" cy="117652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176527" y="4928615"/>
            <a:ext cx="2758440" cy="117652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6949440" y="1051560"/>
            <a:ext cx="1770888" cy="86563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682751" y="3861815"/>
            <a:ext cx="722376" cy="71932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755904" y="981455"/>
            <a:ext cx="1261871" cy="129540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7812023" y="3645408"/>
            <a:ext cx="1078992" cy="1078991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042416" y="1627632"/>
            <a:ext cx="865632" cy="86563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72311" y="2779776"/>
            <a:ext cx="862584" cy="86563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72311" y="3931920"/>
            <a:ext cx="935736" cy="93573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85800" y="5257800"/>
            <a:ext cx="1493520" cy="86258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2419350" y="1652981"/>
            <a:ext cx="5867400" cy="136704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ru-RU" sz="1800" b="1" spc="-3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Крашенинников Дмитрий Сергеевич</a:t>
            </a:r>
            <a:r>
              <a:rPr sz="1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заместитель  главы администрации по строительству, ЖК и дорожному хозяйству </a:t>
            </a:r>
            <a:endParaRPr sz="1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600" b="1" dirty="0">
              <a:solidFill>
                <a:schemeClr val="bg2">
                  <a:lumMod val="50000"/>
                </a:schemeClr>
              </a:solidFill>
              <a:latin typeface="Times New Roman"/>
              <a:cs typeface="Times New Roman"/>
            </a:endParaRPr>
          </a:p>
          <a:p>
            <a:pPr marL="12700"/>
            <a:r>
              <a:rPr sz="1800" b="1" dirty="0">
                <a:solidFill>
                  <a:srgbClr val="0070C0"/>
                </a:solidFill>
                <a:latin typeface="Times New Roman"/>
                <a:cs typeface="Times New Roman"/>
              </a:rPr>
              <a:t>+7 (</a:t>
            </a:r>
            <a:r>
              <a:rPr sz="1800" b="1" dirty="0" smtClean="0">
                <a:solidFill>
                  <a:srgbClr val="0070C0"/>
                </a:solidFill>
                <a:latin typeface="Times New Roman"/>
                <a:cs typeface="Times New Roman"/>
              </a:rPr>
              <a:t>3534</a:t>
            </a:r>
            <a:r>
              <a:rPr lang="ru-RU" sz="1800" b="1" dirty="0" smtClean="0">
                <a:solidFill>
                  <a:srgbClr val="0070C0"/>
                </a:solidFill>
                <a:latin typeface="Times New Roman"/>
                <a:cs typeface="Times New Roman"/>
              </a:rPr>
              <a:t>1</a:t>
            </a:r>
            <a:r>
              <a:rPr sz="1800" b="1" dirty="0" smtClean="0">
                <a:solidFill>
                  <a:srgbClr val="0070C0"/>
                </a:solidFill>
                <a:latin typeface="Times New Roman"/>
                <a:cs typeface="Times New Roman"/>
              </a:rPr>
              <a:t>) </a:t>
            </a:r>
            <a:r>
              <a:rPr lang="ru-RU" b="1" spc="5" dirty="0" smtClean="0">
                <a:solidFill>
                  <a:srgbClr val="0070C0"/>
                </a:solidFill>
                <a:latin typeface="Times New Roman"/>
                <a:cs typeface="Times New Roman"/>
              </a:rPr>
              <a:t>2</a:t>
            </a:r>
            <a:r>
              <a:rPr sz="1800" b="1" spc="5" dirty="0" smtClean="0">
                <a:solidFill>
                  <a:srgbClr val="0070C0"/>
                </a:solidFill>
                <a:latin typeface="Times New Roman"/>
                <a:cs typeface="Times New Roman"/>
              </a:rPr>
              <a:t>-1</a:t>
            </a:r>
            <a:r>
              <a:rPr lang="ru-RU" b="1" spc="5" dirty="0" smtClean="0">
                <a:solidFill>
                  <a:srgbClr val="0070C0"/>
                </a:solidFill>
                <a:latin typeface="Times New Roman"/>
                <a:cs typeface="Times New Roman"/>
              </a:rPr>
              <a:t>1</a:t>
            </a:r>
            <a:r>
              <a:rPr sz="1800" b="1" spc="5" dirty="0" smtClean="0">
                <a:solidFill>
                  <a:srgbClr val="0070C0"/>
                </a:solidFill>
                <a:latin typeface="Times New Roman"/>
                <a:cs typeface="Times New Roman"/>
              </a:rPr>
              <a:t>-</a:t>
            </a:r>
            <a:r>
              <a:rPr lang="ru-RU" b="1" spc="5" dirty="0" smtClean="0">
                <a:solidFill>
                  <a:srgbClr val="0070C0"/>
                </a:solidFill>
                <a:latin typeface="Times New Roman"/>
                <a:cs typeface="Times New Roman"/>
              </a:rPr>
              <a:t>00</a:t>
            </a:r>
            <a:endParaRPr sz="1800" b="1" dirty="0">
              <a:solidFill>
                <a:srgbClr val="0070C0"/>
              </a:solidFill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491232" y="4174997"/>
            <a:ext cx="6257232" cy="57964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800" b="1" spc="-1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Электронная</a:t>
            </a:r>
            <a:r>
              <a:rPr sz="1800" b="1" spc="-1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800" b="1" spc="-15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почта</a:t>
            </a:r>
            <a:r>
              <a:rPr sz="1800" b="1" spc="-1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sz="1800" b="1" spc="7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pc="-5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rasheninnikov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8922@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mail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endParaRPr lang="ru-RU" b="1" dirty="0">
              <a:solidFill>
                <a:schemeClr val="bg2">
                  <a:lumMod val="50000"/>
                </a:schemeClr>
              </a:solidFill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sz="1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419350" y="5399023"/>
            <a:ext cx="6125845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b="1" spc="-10" dirty="0" smtClean="0">
                <a:solidFill>
                  <a:srgbClr val="0070C0"/>
                </a:solidFill>
                <a:latin typeface="Times New Roman"/>
                <a:cs typeface="Times New Roman"/>
              </a:rPr>
              <a:t>https://kurm.orb.ru/activity/32399</a:t>
            </a:r>
            <a:r>
              <a:rPr lang="en-US" b="1" spc="-10" dirty="0" smtClean="0">
                <a:solidFill>
                  <a:schemeClr val="bg2">
                    <a:lumMod val="50000"/>
                  </a:schemeClr>
                </a:solidFill>
                <a:latin typeface="Times New Roman"/>
                <a:cs typeface="Times New Roman"/>
              </a:rPr>
              <a:t>/</a:t>
            </a:r>
            <a:endParaRPr sz="1800" dirty="0">
              <a:solidFill>
                <a:schemeClr val="bg2">
                  <a:lumMod val="50000"/>
                </a:schemeClr>
              </a:solidFill>
              <a:latin typeface="Times New Roman"/>
              <a:cs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600200" y="533400"/>
            <a:ext cx="492955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Контактные данные</a:t>
            </a:r>
            <a:endParaRPr lang="ru-RU" sz="4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07719" y="576072"/>
            <a:ext cx="7504176" cy="3688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23088" y="1414272"/>
            <a:ext cx="3169920" cy="1295400"/>
          </a:xfrm>
          <a:custGeom>
            <a:avLst/>
            <a:gdLst/>
            <a:ahLst/>
            <a:cxnLst/>
            <a:rect l="l" t="t" r="r" b="b"/>
            <a:pathLst>
              <a:path w="3169920" h="1295400">
                <a:moveTo>
                  <a:pt x="2954020" y="0"/>
                </a:moveTo>
                <a:lnTo>
                  <a:pt x="215899" y="0"/>
                </a:lnTo>
                <a:lnTo>
                  <a:pt x="166395" y="5701"/>
                </a:lnTo>
                <a:lnTo>
                  <a:pt x="120951" y="21941"/>
                </a:lnTo>
                <a:lnTo>
                  <a:pt x="80864" y="47426"/>
                </a:lnTo>
                <a:lnTo>
                  <a:pt x="47430" y="80859"/>
                </a:lnTo>
                <a:lnTo>
                  <a:pt x="21943" y="120946"/>
                </a:lnTo>
                <a:lnTo>
                  <a:pt x="5701" y="166391"/>
                </a:lnTo>
                <a:lnTo>
                  <a:pt x="0" y="215900"/>
                </a:lnTo>
                <a:lnTo>
                  <a:pt x="0" y="1079500"/>
                </a:lnTo>
                <a:lnTo>
                  <a:pt x="5701" y="1129008"/>
                </a:lnTo>
                <a:lnTo>
                  <a:pt x="21943" y="1174453"/>
                </a:lnTo>
                <a:lnTo>
                  <a:pt x="47430" y="1214540"/>
                </a:lnTo>
                <a:lnTo>
                  <a:pt x="80864" y="1247973"/>
                </a:lnTo>
                <a:lnTo>
                  <a:pt x="120951" y="1273458"/>
                </a:lnTo>
                <a:lnTo>
                  <a:pt x="166395" y="1289698"/>
                </a:lnTo>
                <a:lnTo>
                  <a:pt x="215899" y="1295400"/>
                </a:lnTo>
                <a:lnTo>
                  <a:pt x="2954020" y="1295400"/>
                </a:lnTo>
                <a:lnTo>
                  <a:pt x="3003528" y="1289698"/>
                </a:lnTo>
                <a:lnTo>
                  <a:pt x="3048973" y="1273458"/>
                </a:lnTo>
                <a:lnTo>
                  <a:pt x="3089060" y="1247973"/>
                </a:lnTo>
                <a:lnTo>
                  <a:pt x="3122493" y="1214540"/>
                </a:lnTo>
                <a:lnTo>
                  <a:pt x="3147978" y="1174453"/>
                </a:lnTo>
                <a:lnTo>
                  <a:pt x="3164218" y="1129008"/>
                </a:lnTo>
                <a:lnTo>
                  <a:pt x="3169920" y="1079500"/>
                </a:lnTo>
                <a:lnTo>
                  <a:pt x="3169920" y="215900"/>
                </a:lnTo>
                <a:lnTo>
                  <a:pt x="3164218" y="166391"/>
                </a:lnTo>
                <a:lnTo>
                  <a:pt x="3147978" y="120946"/>
                </a:lnTo>
                <a:lnTo>
                  <a:pt x="3122493" y="80859"/>
                </a:lnTo>
                <a:lnTo>
                  <a:pt x="3089060" y="47426"/>
                </a:lnTo>
                <a:lnTo>
                  <a:pt x="3048973" y="21941"/>
                </a:lnTo>
                <a:lnTo>
                  <a:pt x="3003528" y="5701"/>
                </a:lnTo>
                <a:lnTo>
                  <a:pt x="2954020" y="0"/>
                </a:lnTo>
                <a:close/>
              </a:path>
            </a:pathLst>
          </a:custGeom>
          <a:solidFill>
            <a:srgbClr val="89D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23088" y="1414272"/>
            <a:ext cx="3169920" cy="1295400"/>
          </a:xfrm>
          <a:custGeom>
            <a:avLst/>
            <a:gdLst/>
            <a:ahLst/>
            <a:cxnLst/>
            <a:rect l="l" t="t" r="r" b="b"/>
            <a:pathLst>
              <a:path w="3169920" h="1295400">
                <a:moveTo>
                  <a:pt x="0" y="215900"/>
                </a:moveTo>
                <a:lnTo>
                  <a:pt x="5701" y="166391"/>
                </a:lnTo>
                <a:lnTo>
                  <a:pt x="21943" y="120946"/>
                </a:lnTo>
                <a:lnTo>
                  <a:pt x="47430" y="80859"/>
                </a:lnTo>
                <a:lnTo>
                  <a:pt x="80864" y="47426"/>
                </a:lnTo>
                <a:lnTo>
                  <a:pt x="120951" y="21941"/>
                </a:lnTo>
                <a:lnTo>
                  <a:pt x="166395" y="5701"/>
                </a:lnTo>
                <a:lnTo>
                  <a:pt x="215899" y="0"/>
                </a:lnTo>
                <a:lnTo>
                  <a:pt x="2954020" y="0"/>
                </a:lnTo>
                <a:lnTo>
                  <a:pt x="3003528" y="5701"/>
                </a:lnTo>
                <a:lnTo>
                  <a:pt x="3048973" y="21941"/>
                </a:lnTo>
                <a:lnTo>
                  <a:pt x="3089060" y="47426"/>
                </a:lnTo>
                <a:lnTo>
                  <a:pt x="3122493" y="80859"/>
                </a:lnTo>
                <a:lnTo>
                  <a:pt x="3147978" y="120946"/>
                </a:lnTo>
                <a:lnTo>
                  <a:pt x="3164218" y="166391"/>
                </a:lnTo>
                <a:lnTo>
                  <a:pt x="3169920" y="215900"/>
                </a:lnTo>
                <a:lnTo>
                  <a:pt x="3169920" y="1079500"/>
                </a:lnTo>
                <a:lnTo>
                  <a:pt x="3164218" y="1129008"/>
                </a:lnTo>
                <a:lnTo>
                  <a:pt x="3147978" y="1174453"/>
                </a:lnTo>
                <a:lnTo>
                  <a:pt x="3122493" y="1214540"/>
                </a:lnTo>
                <a:lnTo>
                  <a:pt x="3089060" y="1247973"/>
                </a:lnTo>
                <a:lnTo>
                  <a:pt x="3048973" y="1273458"/>
                </a:lnTo>
                <a:lnTo>
                  <a:pt x="3003528" y="1289698"/>
                </a:lnTo>
                <a:lnTo>
                  <a:pt x="2954020" y="1295400"/>
                </a:lnTo>
                <a:lnTo>
                  <a:pt x="215899" y="1295400"/>
                </a:lnTo>
                <a:lnTo>
                  <a:pt x="166395" y="1289698"/>
                </a:lnTo>
                <a:lnTo>
                  <a:pt x="120951" y="1273458"/>
                </a:lnTo>
                <a:lnTo>
                  <a:pt x="80864" y="1247973"/>
                </a:lnTo>
                <a:lnTo>
                  <a:pt x="47430" y="1214540"/>
                </a:lnTo>
                <a:lnTo>
                  <a:pt x="21943" y="1174453"/>
                </a:lnTo>
                <a:lnTo>
                  <a:pt x="5701" y="1129008"/>
                </a:lnTo>
                <a:lnTo>
                  <a:pt x="0" y="1079500"/>
                </a:lnTo>
                <a:lnTo>
                  <a:pt x="0" y="215900"/>
                </a:lnTo>
                <a:close/>
              </a:path>
            </a:pathLst>
          </a:custGeom>
          <a:ln w="243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481685" y="1765553"/>
            <a:ext cx="285432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765">
              <a:lnSpc>
                <a:spcPct val="100000"/>
              </a:lnSpc>
              <a:spcBef>
                <a:spcPts val="100"/>
              </a:spcBef>
            </a:pPr>
            <a:r>
              <a:rPr sz="1800" b="1" spc="-20" dirty="0">
                <a:solidFill>
                  <a:srgbClr val="C00000"/>
                </a:solidFill>
                <a:latin typeface="Times New Roman"/>
                <a:cs typeface="Times New Roman"/>
              </a:rPr>
              <a:t>Требования </a:t>
            </a:r>
            <a:r>
              <a:rPr sz="1800" b="1" dirty="0">
                <a:solidFill>
                  <a:srgbClr val="C00000"/>
                </a:solidFill>
                <a:latin typeface="Times New Roman"/>
                <a:cs typeface="Times New Roman"/>
              </a:rPr>
              <a:t>к</a:t>
            </a:r>
            <a:r>
              <a:rPr sz="1800" b="1" spc="-35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800" b="1" spc="-15" dirty="0">
                <a:solidFill>
                  <a:srgbClr val="C00000"/>
                </a:solidFill>
                <a:latin typeface="Times New Roman"/>
                <a:cs typeface="Times New Roman"/>
              </a:rPr>
              <a:t>получателям</a:t>
            </a:r>
            <a:endParaRPr sz="1800">
              <a:solidFill>
                <a:srgbClr val="C00000"/>
              </a:solidFill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800" b="1" spc="-10" dirty="0">
                <a:solidFill>
                  <a:srgbClr val="C00000"/>
                </a:solidFill>
                <a:latin typeface="Times New Roman"/>
                <a:cs typeface="Times New Roman"/>
              </a:rPr>
              <a:t>имущественной</a:t>
            </a:r>
            <a:r>
              <a:rPr sz="1800" b="1" spc="40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800" b="1" spc="-15" dirty="0">
                <a:solidFill>
                  <a:srgbClr val="C00000"/>
                </a:solidFill>
                <a:latin typeface="Times New Roman"/>
                <a:cs typeface="Times New Roman"/>
              </a:rPr>
              <a:t>поддержки</a:t>
            </a:r>
            <a:endParaRPr sz="1800">
              <a:solidFill>
                <a:srgbClr val="C00000"/>
              </a:solidFill>
              <a:latin typeface="Times New Roman"/>
              <a:cs typeface="Times New Roman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23088" y="3142488"/>
            <a:ext cx="3169920" cy="1295400"/>
          </a:xfrm>
          <a:custGeom>
            <a:avLst/>
            <a:gdLst/>
            <a:ahLst/>
            <a:cxnLst/>
            <a:rect l="l" t="t" r="r" b="b"/>
            <a:pathLst>
              <a:path w="3169920" h="1295400">
                <a:moveTo>
                  <a:pt x="2954020" y="0"/>
                </a:moveTo>
                <a:lnTo>
                  <a:pt x="215899" y="0"/>
                </a:lnTo>
                <a:lnTo>
                  <a:pt x="166395" y="5701"/>
                </a:lnTo>
                <a:lnTo>
                  <a:pt x="120951" y="21941"/>
                </a:lnTo>
                <a:lnTo>
                  <a:pt x="80864" y="47426"/>
                </a:lnTo>
                <a:lnTo>
                  <a:pt x="47430" y="80859"/>
                </a:lnTo>
                <a:lnTo>
                  <a:pt x="21943" y="120946"/>
                </a:lnTo>
                <a:lnTo>
                  <a:pt x="5701" y="166391"/>
                </a:lnTo>
                <a:lnTo>
                  <a:pt x="0" y="215900"/>
                </a:lnTo>
                <a:lnTo>
                  <a:pt x="0" y="1079500"/>
                </a:lnTo>
                <a:lnTo>
                  <a:pt x="5701" y="1129008"/>
                </a:lnTo>
                <a:lnTo>
                  <a:pt x="21943" y="1174453"/>
                </a:lnTo>
                <a:lnTo>
                  <a:pt x="47430" y="1214540"/>
                </a:lnTo>
                <a:lnTo>
                  <a:pt x="80864" y="1247973"/>
                </a:lnTo>
                <a:lnTo>
                  <a:pt x="120951" y="1273458"/>
                </a:lnTo>
                <a:lnTo>
                  <a:pt x="166395" y="1289698"/>
                </a:lnTo>
                <a:lnTo>
                  <a:pt x="215899" y="1295400"/>
                </a:lnTo>
                <a:lnTo>
                  <a:pt x="2954020" y="1295400"/>
                </a:lnTo>
                <a:lnTo>
                  <a:pt x="3003528" y="1289698"/>
                </a:lnTo>
                <a:lnTo>
                  <a:pt x="3048973" y="1273458"/>
                </a:lnTo>
                <a:lnTo>
                  <a:pt x="3089060" y="1247973"/>
                </a:lnTo>
                <a:lnTo>
                  <a:pt x="3122493" y="1214540"/>
                </a:lnTo>
                <a:lnTo>
                  <a:pt x="3147978" y="1174453"/>
                </a:lnTo>
                <a:lnTo>
                  <a:pt x="3164218" y="1129008"/>
                </a:lnTo>
                <a:lnTo>
                  <a:pt x="3169920" y="1079500"/>
                </a:lnTo>
                <a:lnTo>
                  <a:pt x="3169920" y="215900"/>
                </a:lnTo>
                <a:lnTo>
                  <a:pt x="3164218" y="166391"/>
                </a:lnTo>
                <a:lnTo>
                  <a:pt x="3147978" y="120946"/>
                </a:lnTo>
                <a:lnTo>
                  <a:pt x="3122493" y="80859"/>
                </a:lnTo>
                <a:lnTo>
                  <a:pt x="3089060" y="47426"/>
                </a:lnTo>
                <a:lnTo>
                  <a:pt x="3048973" y="21941"/>
                </a:lnTo>
                <a:lnTo>
                  <a:pt x="3003528" y="5701"/>
                </a:lnTo>
                <a:lnTo>
                  <a:pt x="2954020" y="0"/>
                </a:lnTo>
                <a:close/>
              </a:path>
            </a:pathLst>
          </a:custGeom>
          <a:solidFill>
            <a:srgbClr val="89D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23088" y="3142488"/>
            <a:ext cx="3169920" cy="1295400"/>
          </a:xfrm>
          <a:custGeom>
            <a:avLst/>
            <a:gdLst/>
            <a:ahLst/>
            <a:cxnLst/>
            <a:rect l="l" t="t" r="r" b="b"/>
            <a:pathLst>
              <a:path w="3169920" h="1295400">
                <a:moveTo>
                  <a:pt x="0" y="215900"/>
                </a:moveTo>
                <a:lnTo>
                  <a:pt x="5701" y="166391"/>
                </a:lnTo>
                <a:lnTo>
                  <a:pt x="21943" y="120946"/>
                </a:lnTo>
                <a:lnTo>
                  <a:pt x="47430" y="80859"/>
                </a:lnTo>
                <a:lnTo>
                  <a:pt x="80864" y="47426"/>
                </a:lnTo>
                <a:lnTo>
                  <a:pt x="120951" y="21941"/>
                </a:lnTo>
                <a:lnTo>
                  <a:pt x="166395" y="5701"/>
                </a:lnTo>
                <a:lnTo>
                  <a:pt x="215899" y="0"/>
                </a:lnTo>
                <a:lnTo>
                  <a:pt x="2954020" y="0"/>
                </a:lnTo>
                <a:lnTo>
                  <a:pt x="3003528" y="5701"/>
                </a:lnTo>
                <a:lnTo>
                  <a:pt x="3048973" y="21941"/>
                </a:lnTo>
                <a:lnTo>
                  <a:pt x="3089060" y="47426"/>
                </a:lnTo>
                <a:lnTo>
                  <a:pt x="3122493" y="80859"/>
                </a:lnTo>
                <a:lnTo>
                  <a:pt x="3147978" y="120946"/>
                </a:lnTo>
                <a:lnTo>
                  <a:pt x="3164218" y="166391"/>
                </a:lnTo>
                <a:lnTo>
                  <a:pt x="3169920" y="215900"/>
                </a:lnTo>
                <a:lnTo>
                  <a:pt x="3169920" y="1079500"/>
                </a:lnTo>
                <a:lnTo>
                  <a:pt x="3164218" y="1129008"/>
                </a:lnTo>
                <a:lnTo>
                  <a:pt x="3147978" y="1174453"/>
                </a:lnTo>
                <a:lnTo>
                  <a:pt x="3122493" y="1214540"/>
                </a:lnTo>
                <a:lnTo>
                  <a:pt x="3089060" y="1247973"/>
                </a:lnTo>
                <a:lnTo>
                  <a:pt x="3048973" y="1273458"/>
                </a:lnTo>
                <a:lnTo>
                  <a:pt x="3003528" y="1289698"/>
                </a:lnTo>
                <a:lnTo>
                  <a:pt x="2954020" y="1295400"/>
                </a:lnTo>
                <a:lnTo>
                  <a:pt x="215899" y="1295400"/>
                </a:lnTo>
                <a:lnTo>
                  <a:pt x="166395" y="1289698"/>
                </a:lnTo>
                <a:lnTo>
                  <a:pt x="120951" y="1273458"/>
                </a:lnTo>
                <a:lnTo>
                  <a:pt x="80864" y="1247973"/>
                </a:lnTo>
                <a:lnTo>
                  <a:pt x="47430" y="1214540"/>
                </a:lnTo>
                <a:lnTo>
                  <a:pt x="21943" y="1174453"/>
                </a:lnTo>
                <a:lnTo>
                  <a:pt x="5701" y="1129008"/>
                </a:lnTo>
                <a:lnTo>
                  <a:pt x="0" y="1079500"/>
                </a:lnTo>
                <a:lnTo>
                  <a:pt x="0" y="215900"/>
                </a:lnTo>
                <a:close/>
              </a:path>
            </a:pathLst>
          </a:custGeom>
          <a:ln w="243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707237" y="3493973"/>
            <a:ext cx="2399665" cy="5753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solidFill>
                  <a:srgbClr val="C00000"/>
                </a:solidFill>
                <a:latin typeface="Times New Roman"/>
                <a:cs typeface="Times New Roman"/>
              </a:rPr>
              <a:t>Сроки</a:t>
            </a:r>
            <a:r>
              <a:rPr sz="1800" b="1" spc="15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800" b="1" spc="-15" dirty="0">
                <a:solidFill>
                  <a:srgbClr val="C00000"/>
                </a:solidFill>
                <a:latin typeface="Times New Roman"/>
                <a:cs typeface="Times New Roman"/>
              </a:rPr>
              <a:t>предоставления</a:t>
            </a:r>
            <a:endParaRPr sz="1800">
              <a:solidFill>
                <a:srgbClr val="C00000"/>
              </a:solidFill>
              <a:latin typeface="Times New Roman"/>
              <a:cs typeface="Times New Roman"/>
            </a:endParaRPr>
          </a:p>
          <a:p>
            <a:pPr marL="1905" algn="ctr">
              <a:lnSpc>
                <a:spcPct val="100000"/>
              </a:lnSpc>
              <a:spcBef>
                <a:spcPts val="5"/>
              </a:spcBef>
            </a:pPr>
            <a:r>
              <a:rPr sz="1800" b="1" spc="-10" dirty="0">
                <a:solidFill>
                  <a:srgbClr val="C00000"/>
                </a:solidFill>
                <a:latin typeface="Times New Roman"/>
                <a:cs typeface="Times New Roman"/>
              </a:rPr>
              <a:t>имущества</a:t>
            </a:r>
            <a:endParaRPr sz="1800">
              <a:solidFill>
                <a:srgbClr val="C00000"/>
              </a:solidFill>
              <a:latin typeface="Times New Roman"/>
              <a:cs typeface="Times New Roman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23088" y="4940808"/>
            <a:ext cx="3169920" cy="1295400"/>
          </a:xfrm>
          <a:custGeom>
            <a:avLst/>
            <a:gdLst/>
            <a:ahLst/>
            <a:cxnLst/>
            <a:rect l="l" t="t" r="r" b="b"/>
            <a:pathLst>
              <a:path w="3169920" h="1295400">
                <a:moveTo>
                  <a:pt x="2954020" y="0"/>
                </a:moveTo>
                <a:lnTo>
                  <a:pt x="215899" y="0"/>
                </a:lnTo>
                <a:lnTo>
                  <a:pt x="166395" y="5701"/>
                </a:lnTo>
                <a:lnTo>
                  <a:pt x="120951" y="21941"/>
                </a:lnTo>
                <a:lnTo>
                  <a:pt x="80864" y="47426"/>
                </a:lnTo>
                <a:lnTo>
                  <a:pt x="47430" y="80859"/>
                </a:lnTo>
                <a:lnTo>
                  <a:pt x="21943" y="120946"/>
                </a:lnTo>
                <a:lnTo>
                  <a:pt x="5701" y="166391"/>
                </a:lnTo>
                <a:lnTo>
                  <a:pt x="0" y="215900"/>
                </a:lnTo>
                <a:lnTo>
                  <a:pt x="0" y="1079500"/>
                </a:lnTo>
                <a:lnTo>
                  <a:pt x="5701" y="1129004"/>
                </a:lnTo>
                <a:lnTo>
                  <a:pt x="21943" y="1174448"/>
                </a:lnTo>
                <a:lnTo>
                  <a:pt x="47430" y="1214535"/>
                </a:lnTo>
                <a:lnTo>
                  <a:pt x="80864" y="1247969"/>
                </a:lnTo>
                <a:lnTo>
                  <a:pt x="120951" y="1273456"/>
                </a:lnTo>
                <a:lnTo>
                  <a:pt x="166395" y="1289698"/>
                </a:lnTo>
                <a:lnTo>
                  <a:pt x="215899" y="1295400"/>
                </a:lnTo>
                <a:lnTo>
                  <a:pt x="2954020" y="1295400"/>
                </a:lnTo>
                <a:lnTo>
                  <a:pt x="3003528" y="1289698"/>
                </a:lnTo>
                <a:lnTo>
                  <a:pt x="3048973" y="1273456"/>
                </a:lnTo>
                <a:lnTo>
                  <a:pt x="3089060" y="1247969"/>
                </a:lnTo>
                <a:lnTo>
                  <a:pt x="3122493" y="1214535"/>
                </a:lnTo>
                <a:lnTo>
                  <a:pt x="3147978" y="1174448"/>
                </a:lnTo>
                <a:lnTo>
                  <a:pt x="3164218" y="1129004"/>
                </a:lnTo>
                <a:lnTo>
                  <a:pt x="3169920" y="1079500"/>
                </a:lnTo>
                <a:lnTo>
                  <a:pt x="3169920" y="215900"/>
                </a:lnTo>
                <a:lnTo>
                  <a:pt x="3164218" y="166391"/>
                </a:lnTo>
                <a:lnTo>
                  <a:pt x="3147978" y="120946"/>
                </a:lnTo>
                <a:lnTo>
                  <a:pt x="3122493" y="80859"/>
                </a:lnTo>
                <a:lnTo>
                  <a:pt x="3089060" y="47426"/>
                </a:lnTo>
                <a:lnTo>
                  <a:pt x="3048973" y="21941"/>
                </a:lnTo>
                <a:lnTo>
                  <a:pt x="3003528" y="5701"/>
                </a:lnTo>
                <a:lnTo>
                  <a:pt x="2954020" y="0"/>
                </a:lnTo>
                <a:close/>
              </a:path>
            </a:pathLst>
          </a:custGeom>
          <a:solidFill>
            <a:srgbClr val="89D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23088" y="4940808"/>
            <a:ext cx="3169920" cy="1295400"/>
          </a:xfrm>
          <a:custGeom>
            <a:avLst/>
            <a:gdLst/>
            <a:ahLst/>
            <a:cxnLst/>
            <a:rect l="l" t="t" r="r" b="b"/>
            <a:pathLst>
              <a:path w="3169920" h="1295400">
                <a:moveTo>
                  <a:pt x="0" y="215900"/>
                </a:moveTo>
                <a:lnTo>
                  <a:pt x="5701" y="166391"/>
                </a:lnTo>
                <a:lnTo>
                  <a:pt x="21943" y="120946"/>
                </a:lnTo>
                <a:lnTo>
                  <a:pt x="47430" y="80859"/>
                </a:lnTo>
                <a:lnTo>
                  <a:pt x="80864" y="47426"/>
                </a:lnTo>
                <a:lnTo>
                  <a:pt x="120951" y="21941"/>
                </a:lnTo>
                <a:lnTo>
                  <a:pt x="166395" y="5701"/>
                </a:lnTo>
                <a:lnTo>
                  <a:pt x="215899" y="0"/>
                </a:lnTo>
                <a:lnTo>
                  <a:pt x="2954020" y="0"/>
                </a:lnTo>
                <a:lnTo>
                  <a:pt x="3003528" y="5701"/>
                </a:lnTo>
                <a:lnTo>
                  <a:pt x="3048973" y="21941"/>
                </a:lnTo>
                <a:lnTo>
                  <a:pt x="3089060" y="47426"/>
                </a:lnTo>
                <a:lnTo>
                  <a:pt x="3122493" y="80859"/>
                </a:lnTo>
                <a:lnTo>
                  <a:pt x="3147978" y="120946"/>
                </a:lnTo>
                <a:lnTo>
                  <a:pt x="3164218" y="166391"/>
                </a:lnTo>
                <a:lnTo>
                  <a:pt x="3169920" y="215900"/>
                </a:lnTo>
                <a:lnTo>
                  <a:pt x="3169920" y="1079500"/>
                </a:lnTo>
                <a:lnTo>
                  <a:pt x="3164218" y="1129004"/>
                </a:lnTo>
                <a:lnTo>
                  <a:pt x="3147978" y="1174448"/>
                </a:lnTo>
                <a:lnTo>
                  <a:pt x="3122493" y="1214535"/>
                </a:lnTo>
                <a:lnTo>
                  <a:pt x="3089060" y="1247969"/>
                </a:lnTo>
                <a:lnTo>
                  <a:pt x="3048973" y="1273456"/>
                </a:lnTo>
                <a:lnTo>
                  <a:pt x="3003528" y="1289698"/>
                </a:lnTo>
                <a:lnTo>
                  <a:pt x="2954020" y="1295400"/>
                </a:lnTo>
                <a:lnTo>
                  <a:pt x="215899" y="1295400"/>
                </a:lnTo>
                <a:lnTo>
                  <a:pt x="166395" y="1289698"/>
                </a:lnTo>
                <a:lnTo>
                  <a:pt x="120951" y="1273456"/>
                </a:lnTo>
                <a:lnTo>
                  <a:pt x="80864" y="1247969"/>
                </a:lnTo>
                <a:lnTo>
                  <a:pt x="47430" y="1214535"/>
                </a:lnTo>
                <a:lnTo>
                  <a:pt x="21943" y="1174448"/>
                </a:lnTo>
                <a:lnTo>
                  <a:pt x="5701" y="1129004"/>
                </a:lnTo>
                <a:lnTo>
                  <a:pt x="0" y="1079500"/>
                </a:lnTo>
                <a:lnTo>
                  <a:pt x="0" y="215900"/>
                </a:lnTo>
                <a:close/>
              </a:path>
            </a:pathLst>
          </a:custGeom>
          <a:ln w="243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1009294" y="5295391"/>
            <a:ext cx="1796414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800" b="1" spc="-15" dirty="0">
                <a:solidFill>
                  <a:srgbClr val="C00000"/>
                </a:solidFill>
                <a:latin typeface="Times New Roman"/>
                <a:cs typeface="Times New Roman"/>
              </a:rPr>
              <a:t>Дополнительные</a:t>
            </a:r>
            <a:endParaRPr sz="1800">
              <a:solidFill>
                <a:srgbClr val="C00000"/>
              </a:solidFill>
              <a:latin typeface="Times New Roman"/>
              <a:cs typeface="Times New Roman"/>
            </a:endParaRPr>
          </a:p>
          <a:p>
            <a:pPr marL="635" algn="ctr">
              <a:lnSpc>
                <a:spcPct val="100000"/>
              </a:lnSpc>
            </a:pPr>
            <a:r>
              <a:rPr sz="1800" b="1" spc="-20" dirty="0">
                <a:solidFill>
                  <a:srgbClr val="C00000"/>
                </a:solidFill>
                <a:latin typeface="Times New Roman"/>
                <a:cs typeface="Times New Roman"/>
              </a:rPr>
              <a:t>возможности</a:t>
            </a:r>
            <a:endParaRPr sz="1800">
              <a:solidFill>
                <a:srgbClr val="C00000"/>
              </a:solidFill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4148073" y="1436954"/>
            <a:ext cx="4027170" cy="11239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Отнесение </a:t>
            </a:r>
            <a:r>
              <a:rPr sz="18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 </a:t>
            </a:r>
            <a:r>
              <a:rPr sz="1800" spc="-15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субъектам </a:t>
            </a:r>
            <a:r>
              <a:rPr sz="1800" spc="5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МСП </a:t>
            </a:r>
            <a:r>
              <a:rPr sz="1800" spc="-5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(Единый  </a:t>
            </a:r>
            <a:r>
              <a:rPr sz="1800" spc="-1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реестр </a:t>
            </a:r>
            <a:r>
              <a:rPr sz="1800" spc="-25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субъектов </a:t>
            </a:r>
            <a:r>
              <a:rPr sz="18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МСП) </a:t>
            </a:r>
            <a:r>
              <a:rPr sz="1800" spc="-5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или  </a:t>
            </a:r>
            <a:r>
              <a:rPr sz="1800" spc="-1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регистрация </a:t>
            </a:r>
            <a:r>
              <a:rPr sz="18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sz="1800" spc="-2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качестве </a:t>
            </a:r>
            <a:r>
              <a:rPr sz="1800" spc="-15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самозанятого  </a:t>
            </a:r>
            <a:r>
              <a:rPr sz="1800" spc="-1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гражданина</a:t>
            </a:r>
            <a:endParaRPr sz="1800" dirty="0">
              <a:solidFill>
                <a:schemeClr val="accent6">
                  <a:lumMod val="5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220083" y="3454400"/>
            <a:ext cx="184277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chemeClr val="accent6">
                    <a:lumMod val="50000"/>
                  </a:schemeClr>
                </a:solidFill>
                <a:latin typeface="Times New Roman"/>
                <a:cs typeface="Times New Roman"/>
              </a:rPr>
              <a:t>От </a:t>
            </a:r>
            <a:r>
              <a:rPr sz="1800" b="1" dirty="0">
                <a:solidFill>
                  <a:schemeClr val="accent6">
                    <a:lumMod val="50000"/>
                  </a:schemeClr>
                </a:solidFill>
                <a:latin typeface="Times New Roman"/>
                <a:cs typeface="Times New Roman"/>
              </a:rPr>
              <a:t>1 до 2</a:t>
            </a:r>
            <a:r>
              <a:rPr sz="1800" b="1" spc="-75" dirty="0">
                <a:solidFill>
                  <a:schemeClr val="accent6">
                    <a:lumMod val="50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chemeClr val="accent6">
                    <a:lumMod val="50000"/>
                  </a:schemeClr>
                </a:solidFill>
                <a:latin typeface="Times New Roman"/>
                <a:cs typeface="Times New Roman"/>
              </a:rPr>
              <a:t>месяцев</a:t>
            </a:r>
            <a:endParaRPr sz="1800" dirty="0">
              <a:solidFill>
                <a:schemeClr val="accent6">
                  <a:lumMod val="50000"/>
                </a:schemeClr>
              </a:solidFill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220083" y="5327396"/>
            <a:ext cx="314198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25" dirty="0">
                <a:solidFill>
                  <a:schemeClr val="accent6">
                    <a:lumMod val="50000"/>
                  </a:schemeClr>
                </a:solidFill>
                <a:latin typeface="Times New Roman"/>
                <a:cs typeface="Times New Roman"/>
              </a:rPr>
              <a:t>Консультационная</a:t>
            </a:r>
            <a:r>
              <a:rPr sz="1800" b="1" spc="90" dirty="0">
                <a:solidFill>
                  <a:schemeClr val="accent6">
                    <a:lumMod val="50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1800" b="1" spc="-20" dirty="0">
                <a:solidFill>
                  <a:schemeClr val="accent6">
                    <a:lumMod val="50000"/>
                  </a:schemeClr>
                </a:solidFill>
                <a:latin typeface="Times New Roman"/>
                <a:cs typeface="Times New Roman"/>
              </a:rPr>
              <a:t>поддержка</a:t>
            </a:r>
            <a:endParaRPr sz="1800" dirty="0">
              <a:solidFill>
                <a:schemeClr val="accent6">
                  <a:lumMod val="50000"/>
                </a:schemeClr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96240" y="1844039"/>
            <a:ext cx="2950845" cy="2018030"/>
          </a:xfrm>
          <a:custGeom>
            <a:avLst/>
            <a:gdLst/>
            <a:ahLst/>
            <a:cxnLst/>
            <a:rect l="l" t="t" r="r" b="b"/>
            <a:pathLst>
              <a:path w="2950845" h="2018029">
                <a:moveTo>
                  <a:pt x="2614168" y="0"/>
                </a:moveTo>
                <a:lnTo>
                  <a:pt x="336308" y="0"/>
                </a:lnTo>
                <a:lnTo>
                  <a:pt x="290673" y="3071"/>
                </a:lnTo>
                <a:lnTo>
                  <a:pt x="246904" y="12016"/>
                </a:lnTo>
                <a:lnTo>
                  <a:pt x="205402" y="26435"/>
                </a:lnTo>
                <a:lnTo>
                  <a:pt x="166567" y="45926"/>
                </a:lnTo>
                <a:lnTo>
                  <a:pt x="130800" y="70088"/>
                </a:lnTo>
                <a:lnTo>
                  <a:pt x="98502" y="98520"/>
                </a:lnTo>
                <a:lnTo>
                  <a:pt x="70074" y="130819"/>
                </a:lnTo>
                <a:lnTo>
                  <a:pt x="45916" y="166586"/>
                </a:lnTo>
                <a:lnTo>
                  <a:pt x="26428" y="205418"/>
                </a:lnTo>
                <a:lnTo>
                  <a:pt x="12013" y="246915"/>
                </a:lnTo>
                <a:lnTo>
                  <a:pt x="3070" y="290674"/>
                </a:lnTo>
                <a:lnTo>
                  <a:pt x="0" y="336296"/>
                </a:lnTo>
                <a:lnTo>
                  <a:pt x="0" y="1681480"/>
                </a:lnTo>
                <a:lnTo>
                  <a:pt x="3070" y="1727101"/>
                </a:lnTo>
                <a:lnTo>
                  <a:pt x="12013" y="1770860"/>
                </a:lnTo>
                <a:lnTo>
                  <a:pt x="26428" y="1812357"/>
                </a:lnTo>
                <a:lnTo>
                  <a:pt x="45916" y="1851189"/>
                </a:lnTo>
                <a:lnTo>
                  <a:pt x="70074" y="1886956"/>
                </a:lnTo>
                <a:lnTo>
                  <a:pt x="98502" y="1919255"/>
                </a:lnTo>
                <a:lnTo>
                  <a:pt x="130800" y="1947687"/>
                </a:lnTo>
                <a:lnTo>
                  <a:pt x="166567" y="1971849"/>
                </a:lnTo>
                <a:lnTo>
                  <a:pt x="205402" y="1991340"/>
                </a:lnTo>
                <a:lnTo>
                  <a:pt x="246904" y="2005759"/>
                </a:lnTo>
                <a:lnTo>
                  <a:pt x="290673" y="2014704"/>
                </a:lnTo>
                <a:lnTo>
                  <a:pt x="336308" y="2017776"/>
                </a:lnTo>
                <a:lnTo>
                  <a:pt x="2614168" y="2017776"/>
                </a:lnTo>
                <a:lnTo>
                  <a:pt x="2659789" y="2014704"/>
                </a:lnTo>
                <a:lnTo>
                  <a:pt x="2703548" y="2005759"/>
                </a:lnTo>
                <a:lnTo>
                  <a:pt x="2745045" y="1991340"/>
                </a:lnTo>
                <a:lnTo>
                  <a:pt x="2783877" y="1971849"/>
                </a:lnTo>
                <a:lnTo>
                  <a:pt x="2819644" y="1947687"/>
                </a:lnTo>
                <a:lnTo>
                  <a:pt x="2851943" y="1919255"/>
                </a:lnTo>
                <a:lnTo>
                  <a:pt x="2880375" y="1886956"/>
                </a:lnTo>
                <a:lnTo>
                  <a:pt x="2904537" y="1851189"/>
                </a:lnTo>
                <a:lnTo>
                  <a:pt x="2924028" y="1812357"/>
                </a:lnTo>
                <a:lnTo>
                  <a:pt x="2938447" y="1770860"/>
                </a:lnTo>
                <a:lnTo>
                  <a:pt x="2947392" y="1727101"/>
                </a:lnTo>
                <a:lnTo>
                  <a:pt x="2950464" y="1681480"/>
                </a:lnTo>
                <a:lnTo>
                  <a:pt x="2950464" y="336296"/>
                </a:lnTo>
                <a:lnTo>
                  <a:pt x="2947392" y="290674"/>
                </a:lnTo>
                <a:lnTo>
                  <a:pt x="2938447" y="246915"/>
                </a:lnTo>
                <a:lnTo>
                  <a:pt x="2924028" y="205418"/>
                </a:lnTo>
                <a:lnTo>
                  <a:pt x="2904537" y="166586"/>
                </a:lnTo>
                <a:lnTo>
                  <a:pt x="2880375" y="130819"/>
                </a:lnTo>
                <a:lnTo>
                  <a:pt x="2851943" y="98520"/>
                </a:lnTo>
                <a:lnTo>
                  <a:pt x="2819644" y="70088"/>
                </a:lnTo>
                <a:lnTo>
                  <a:pt x="2783877" y="45926"/>
                </a:lnTo>
                <a:lnTo>
                  <a:pt x="2745045" y="26435"/>
                </a:lnTo>
                <a:lnTo>
                  <a:pt x="2703548" y="12016"/>
                </a:lnTo>
                <a:lnTo>
                  <a:pt x="2659789" y="3071"/>
                </a:lnTo>
                <a:lnTo>
                  <a:pt x="2614168" y="0"/>
                </a:lnTo>
                <a:close/>
              </a:path>
            </a:pathLst>
          </a:custGeom>
          <a:solidFill>
            <a:srgbClr val="89D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695350" y="2145868"/>
            <a:ext cx="2351405" cy="139781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indent="5715" algn="ctr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solidFill>
                  <a:schemeClr val="accent6">
                    <a:lumMod val="50000"/>
                  </a:schemeClr>
                </a:solidFill>
                <a:latin typeface="Times New Roman"/>
                <a:cs typeface="Times New Roman"/>
              </a:rPr>
              <a:t>Официальный </a:t>
            </a:r>
            <a:r>
              <a:rPr sz="1800" b="1" spc="-5" dirty="0">
                <a:solidFill>
                  <a:schemeClr val="accent6">
                    <a:lumMod val="50000"/>
                  </a:schemeClr>
                </a:solidFill>
                <a:latin typeface="Times New Roman"/>
                <a:cs typeface="Times New Roman"/>
              </a:rPr>
              <a:t>сайт  </a:t>
            </a:r>
            <a:r>
              <a:rPr sz="1800" b="1" spc="-10" dirty="0">
                <a:solidFill>
                  <a:schemeClr val="accent6">
                    <a:lumMod val="50000"/>
                  </a:schemeClr>
                </a:solidFill>
                <a:latin typeface="Times New Roman"/>
                <a:cs typeface="Times New Roman"/>
              </a:rPr>
              <a:t>муниципального  </a:t>
            </a:r>
            <a:r>
              <a:rPr sz="1800" b="1" spc="-15">
                <a:solidFill>
                  <a:schemeClr val="accent6">
                    <a:lumMod val="50000"/>
                  </a:schemeClr>
                </a:solidFill>
                <a:latin typeface="Times New Roman"/>
                <a:cs typeface="Times New Roman"/>
              </a:rPr>
              <a:t>образования  </a:t>
            </a:r>
            <a:r>
              <a:rPr lang="ru-RU" sz="1800" b="1" spc="-15" dirty="0" err="1" smtClean="0">
                <a:solidFill>
                  <a:schemeClr val="accent6">
                    <a:lumMod val="50000"/>
                  </a:schemeClr>
                </a:solidFill>
                <a:latin typeface="Times New Roman"/>
                <a:cs typeface="Times New Roman"/>
              </a:rPr>
              <a:t>Курманаевский</a:t>
            </a:r>
            <a:r>
              <a:rPr lang="ru-RU" sz="1800" b="1" spc="-15" dirty="0" smtClean="0">
                <a:solidFill>
                  <a:schemeClr val="accent6">
                    <a:lumMod val="50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1800" b="1" spc="-15" smtClean="0">
                <a:solidFill>
                  <a:schemeClr val="accent6">
                    <a:lumMod val="50000"/>
                  </a:schemeClr>
                </a:solidFill>
                <a:latin typeface="Times New Roman"/>
                <a:cs typeface="Times New Roman"/>
              </a:rPr>
              <a:t>район  </a:t>
            </a:r>
            <a:r>
              <a:rPr sz="1800" b="1" spc="-20" dirty="0">
                <a:solidFill>
                  <a:schemeClr val="accent6">
                    <a:lumMod val="50000"/>
                  </a:schemeClr>
                </a:solidFill>
                <a:latin typeface="Times New Roman"/>
                <a:cs typeface="Times New Roman"/>
              </a:rPr>
              <a:t>Оренбургской</a:t>
            </a:r>
            <a:r>
              <a:rPr sz="1800" b="1" spc="30" dirty="0">
                <a:solidFill>
                  <a:schemeClr val="accent6">
                    <a:lumMod val="50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1800" b="1" spc="-20" dirty="0">
                <a:solidFill>
                  <a:schemeClr val="accent6">
                    <a:lumMod val="50000"/>
                  </a:schemeClr>
                </a:solidFill>
                <a:latin typeface="Times New Roman"/>
                <a:cs typeface="Times New Roman"/>
              </a:rPr>
              <a:t>области</a:t>
            </a:r>
            <a:endParaRPr sz="1800">
              <a:solidFill>
                <a:schemeClr val="accent6">
                  <a:lumMod val="50000"/>
                </a:schemeClr>
              </a:solidFill>
              <a:latin typeface="Times New Roman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12063" y="652272"/>
            <a:ext cx="8098535" cy="79552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4572000" y="4572001"/>
            <a:ext cx="4267200" cy="82715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algn="ctr">
              <a:spcBef>
                <a:spcPts val="110"/>
              </a:spcBef>
            </a:pPr>
            <a:r>
              <a:rPr lang="ru-RU" sz="2400" u="sng" dirty="0">
                <a:solidFill>
                  <a:schemeClr val="accent5">
                    <a:lumMod val="75000"/>
                  </a:schemeClr>
                </a:solidFill>
              </a:rPr>
              <a:t>https://мойбизнес56.рф/</a:t>
            </a:r>
            <a:endParaRPr lang="ru-RU" sz="2400" dirty="0">
              <a:solidFill>
                <a:schemeClr val="accent5">
                  <a:lumMod val="75000"/>
                </a:schemeClr>
              </a:solidFill>
            </a:endParaRPr>
          </a:p>
          <a:p>
            <a:pPr marL="12700">
              <a:lnSpc>
                <a:spcPct val="100000"/>
              </a:lnSpc>
              <a:spcBef>
                <a:spcPts val="110"/>
              </a:spcBef>
            </a:pPr>
            <a:endParaRPr sz="2800" dirty="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33400" y="4572000"/>
            <a:ext cx="3886200" cy="94792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09600" y="4572000"/>
            <a:ext cx="3886200" cy="1066800"/>
          </a:xfrm>
          <a:custGeom>
            <a:avLst/>
            <a:gdLst/>
            <a:ahLst/>
            <a:cxnLst/>
            <a:rect l="l" t="t" r="r" b="b"/>
            <a:pathLst>
              <a:path w="4258310" h="957579">
                <a:moveTo>
                  <a:pt x="0" y="957071"/>
                </a:moveTo>
                <a:lnTo>
                  <a:pt x="4258056" y="957071"/>
                </a:lnTo>
                <a:lnTo>
                  <a:pt x="4258056" y="0"/>
                </a:lnTo>
                <a:lnTo>
                  <a:pt x="0" y="0"/>
                </a:lnTo>
                <a:lnTo>
                  <a:pt x="0" y="957071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733800" y="2548354"/>
            <a:ext cx="5116067" cy="35137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en-US" sz="2200" spc="-5" dirty="0" smtClean="0">
                <a:solidFill>
                  <a:schemeClr val="accent5">
                    <a:lumMod val="75000"/>
                  </a:schemeClr>
                </a:solidFill>
              </a:rPr>
              <a:t>https://kurm.orb.ru/activity/32399/</a:t>
            </a:r>
            <a:endParaRPr sz="2200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52600" y="432816"/>
            <a:ext cx="5617463" cy="7985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645152" y="2060448"/>
            <a:ext cx="780288" cy="7985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715255" y="3715511"/>
            <a:ext cx="798576" cy="7985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645152" y="5443728"/>
            <a:ext cx="935736" cy="93878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27470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63390">
              <a:lnSpc>
                <a:spcPct val="100000"/>
              </a:lnSpc>
              <a:spcBef>
                <a:spcPts val="100"/>
              </a:spcBef>
            </a:pPr>
            <a:r>
              <a:rPr lang="ru-RU" sz="1400" spc="-5" dirty="0" smtClean="0"/>
              <a:t/>
            </a:r>
            <a:br>
              <a:rPr lang="ru-RU" sz="1400" spc="-5" dirty="0" smtClean="0"/>
            </a:br>
            <a:r>
              <a:rPr lang="ru-RU" sz="1400" spc="-5" dirty="0" smtClean="0"/>
              <a:t/>
            </a:r>
            <a:br>
              <a:rPr lang="ru-RU" sz="1400" spc="-5" dirty="0" smtClean="0"/>
            </a:br>
            <a:r>
              <a:rPr lang="ru-RU" sz="1400" spc="-5" dirty="0" smtClean="0"/>
              <a:t/>
            </a:r>
            <a:br>
              <a:rPr lang="ru-RU" sz="1400" spc="-5" dirty="0" smtClean="0"/>
            </a:br>
            <a:endParaRPr sz="4000" spc="-5" dirty="0"/>
          </a:p>
        </p:txBody>
      </p:sp>
      <p:sp>
        <p:nvSpPr>
          <p:cNvPr id="8" name="object 8"/>
          <p:cNvSpPr txBox="1"/>
          <p:nvPr/>
        </p:nvSpPr>
        <p:spPr>
          <a:xfrm>
            <a:off x="5804660" y="2013280"/>
            <a:ext cx="2729739" cy="308097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99700"/>
              </a:lnSpc>
              <a:spcBef>
                <a:spcPts val="105"/>
              </a:spcBef>
            </a:pPr>
            <a:r>
              <a:rPr sz="1800" spc="-15" dirty="0">
                <a:latin typeface="Times New Roman" pitchFamily="18" charset="0"/>
                <a:cs typeface="Times New Roman" pitchFamily="18" charset="0"/>
              </a:rPr>
              <a:t>Оренбургская </a:t>
            </a:r>
            <a:r>
              <a:rPr sz="1800" spc="-10" dirty="0">
                <a:latin typeface="Times New Roman" pitchFamily="18" charset="0"/>
                <a:cs typeface="Times New Roman" pitchFamily="18" charset="0"/>
              </a:rPr>
              <a:t>область,  </a:t>
            </a:r>
            <a:r>
              <a:rPr lang="ru-RU" sz="1800" spc="-10" dirty="0" err="1" smtClean="0">
                <a:latin typeface="Times New Roman" pitchFamily="18" charset="0"/>
                <a:cs typeface="Times New Roman" pitchFamily="18" charset="0"/>
              </a:rPr>
              <a:t>Курманаевский</a:t>
            </a:r>
            <a:r>
              <a:rPr sz="1800" spc="-1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800" dirty="0">
                <a:latin typeface="Times New Roman" pitchFamily="18" charset="0"/>
                <a:cs typeface="Times New Roman" pitchFamily="18" charset="0"/>
              </a:rPr>
              <a:t>район,  </a:t>
            </a:r>
            <a:r>
              <a:rPr lang="ru-RU" sz="1800" spc="5" dirty="0" smtClean="0">
                <a:latin typeface="Times New Roman" pitchFamily="18" charset="0"/>
                <a:cs typeface="Times New Roman" pitchFamily="18" charset="0"/>
              </a:rPr>
              <a:t>село Сергеевка</a:t>
            </a:r>
            <a:r>
              <a:rPr sz="1800" spc="-10" dirty="0" smtClean="0">
                <a:latin typeface="Times New Roman" pitchFamily="18" charset="0"/>
                <a:cs typeface="Times New Roman" pitchFamily="18" charset="0"/>
              </a:rPr>
              <a:t>,  </a:t>
            </a:r>
            <a:endParaRPr lang="ru-RU" sz="1800" spc="-10" dirty="0" smtClean="0">
              <a:latin typeface="Times New Roman" pitchFamily="18" charset="0"/>
              <a:cs typeface="Times New Roman" pitchFamily="18" charset="0"/>
            </a:endParaRPr>
          </a:p>
          <a:p>
            <a:pPr marL="12700" marR="5080">
              <a:lnSpc>
                <a:spcPct val="99700"/>
              </a:lnSpc>
              <a:spcBef>
                <a:spcPts val="105"/>
              </a:spcBef>
            </a:pPr>
            <a:r>
              <a:rPr sz="1800" spc="-25" dirty="0" err="1" smtClean="0">
                <a:latin typeface="Times New Roman" pitchFamily="18" charset="0"/>
                <a:cs typeface="Times New Roman" pitchFamily="18" charset="0"/>
              </a:rPr>
              <a:t>улица</a:t>
            </a:r>
            <a:r>
              <a:rPr sz="1800" spc="-2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spc="-5" dirty="0" smtClean="0">
                <a:latin typeface="Times New Roman" pitchFamily="18" charset="0"/>
                <a:cs typeface="Times New Roman" pitchFamily="18" charset="0"/>
              </a:rPr>
              <a:t>Дорожная, </a:t>
            </a:r>
            <a:r>
              <a:rPr sz="1800" dirty="0" smtClean="0">
                <a:latin typeface="Times New Roman" pitchFamily="18" charset="0"/>
                <a:cs typeface="Times New Roman" pitchFamily="18" charset="0"/>
              </a:rPr>
              <a:t>№</a:t>
            </a:r>
            <a:r>
              <a:rPr sz="1800" spc="1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pc="15" dirty="0" smtClean="0">
                <a:latin typeface="Times New Roman" pitchFamily="18" charset="0"/>
                <a:cs typeface="Times New Roman" pitchFamily="18" charset="0"/>
              </a:rPr>
              <a:t> 14</a:t>
            </a:r>
            <a:endParaRPr sz="18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850" dirty="0">
              <a:latin typeface="Times New Roman" pitchFamily="18" charset="0"/>
              <a:cs typeface="Times New Roman" pitchFamily="18" charset="0"/>
            </a:endParaRPr>
          </a:p>
          <a:p>
            <a:pPr marL="12700">
              <a:lnSpc>
                <a:spcPct val="100000"/>
              </a:lnSpc>
            </a:pPr>
            <a:r>
              <a:rPr sz="1800" spc="-5" dirty="0" err="1" smtClean="0">
                <a:latin typeface="Times New Roman" pitchFamily="18" charset="0"/>
                <a:cs typeface="Times New Roman" pitchFamily="18" charset="0"/>
              </a:rPr>
              <a:t>Пло</a:t>
            </a:r>
            <a:r>
              <a:rPr lang="ru-RU" sz="1800" spc="-5" dirty="0" err="1" smtClean="0">
                <a:latin typeface="Times New Roman" pitchFamily="18" charset="0"/>
                <a:cs typeface="Times New Roman" pitchFamily="18" charset="0"/>
              </a:rPr>
              <a:t>щ</a:t>
            </a:r>
            <a:r>
              <a:rPr sz="1800" spc="-5" dirty="0" err="1" smtClean="0">
                <a:latin typeface="Times New Roman" pitchFamily="18" charset="0"/>
                <a:cs typeface="Times New Roman" pitchFamily="18" charset="0"/>
              </a:rPr>
              <a:t>адь</a:t>
            </a:r>
            <a:r>
              <a:rPr sz="1800" spc="-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spc="5" dirty="0" smtClean="0">
                <a:latin typeface="Times New Roman" pitchFamily="18" charset="0"/>
                <a:cs typeface="Times New Roman" pitchFamily="18" charset="0"/>
              </a:rPr>
              <a:t>1146,7 </a:t>
            </a:r>
            <a:r>
              <a:rPr sz="1800" spc="-5" dirty="0" err="1" smtClean="0">
                <a:latin typeface="Times New Roman" pitchFamily="18" charset="0"/>
                <a:cs typeface="Times New Roman" pitchFamily="18" charset="0"/>
              </a:rPr>
              <a:t>кв.м</a:t>
            </a:r>
            <a:endParaRPr lang="ru-RU" sz="1800" spc="-5" dirty="0" smtClean="0">
              <a:latin typeface="Times New Roman" pitchFamily="18" charset="0"/>
              <a:cs typeface="Times New Roman" pitchFamily="18" charset="0"/>
            </a:endParaRPr>
          </a:p>
          <a:p>
            <a:pPr marL="12700">
              <a:lnSpc>
                <a:spcPct val="100000"/>
              </a:lnSpc>
            </a:pPr>
            <a:r>
              <a:rPr lang="ru-RU" sz="1800" spc="-5" dirty="0" smtClean="0">
                <a:latin typeface="Times New Roman" pitchFamily="18" charset="0"/>
                <a:cs typeface="Times New Roman" pitchFamily="18" charset="0"/>
              </a:rPr>
              <a:t>2 этажа</a:t>
            </a:r>
            <a:endParaRPr sz="1800" dirty="0">
              <a:latin typeface="Times New Roman" pitchFamily="18" charset="0"/>
              <a:cs typeface="Times New Roman" pitchFamily="18" charset="0"/>
            </a:endParaRPr>
          </a:p>
          <a:p>
            <a:pPr marL="12700" marR="445770">
              <a:lnSpc>
                <a:spcPct val="100000"/>
              </a:lnSpc>
            </a:pPr>
            <a:r>
              <a:rPr sz="1800" spc="-10" dirty="0" err="1" smtClean="0">
                <a:latin typeface="Times New Roman" pitchFamily="18" charset="0"/>
                <a:cs typeface="Times New Roman" pitchFamily="18" charset="0"/>
              </a:rPr>
              <a:t>Здание</a:t>
            </a:r>
            <a:r>
              <a:rPr sz="1800" spc="-1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sz="1800" dirty="0" err="1">
                <a:latin typeface="Times New Roman" pitchFamily="18" charset="0"/>
                <a:cs typeface="Times New Roman" pitchFamily="18" charset="0"/>
              </a:rPr>
              <a:t>нежилое</a:t>
            </a:r>
            <a:r>
              <a:rPr sz="1800" dirty="0">
                <a:latin typeface="Times New Roman" pitchFamily="18" charset="0"/>
                <a:cs typeface="Times New Roman" pitchFamily="18" charset="0"/>
              </a:rPr>
              <a:t>  </a:t>
            </a: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 marL="12700" marR="445770">
              <a:lnSpc>
                <a:spcPct val="100000"/>
              </a:lnSpc>
            </a:pPr>
            <a:r>
              <a:rPr sz="1800" spc="-10" dirty="0" err="1" smtClean="0"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sz="1800" spc="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800" spc="-10" dirty="0">
                <a:latin typeface="Times New Roman" pitchFamily="18" charset="0"/>
                <a:cs typeface="Times New Roman" pitchFamily="18" charset="0"/>
              </a:rPr>
              <a:t>использования:</a:t>
            </a:r>
            <a:endParaRPr sz="1800" dirty="0">
              <a:latin typeface="Times New Roman" pitchFamily="18" charset="0"/>
              <a:cs typeface="Times New Roman" pitchFamily="18" charset="0"/>
            </a:endParaRPr>
          </a:p>
          <a:p>
            <a:pPr marL="12700">
              <a:lnSpc>
                <a:spcPct val="100000"/>
              </a:lnSpc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для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размещения объектов торговли</a:t>
            </a:r>
            <a:endParaRPr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876925" y="5496457"/>
            <a:ext cx="2509520" cy="8280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65"/>
              </a:lnSpc>
            </a:pPr>
            <a:r>
              <a:rPr sz="1800" spc="-5" dirty="0">
                <a:latin typeface="Times New Roman"/>
                <a:cs typeface="Times New Roman"/>
              </a:rPr>
              <a:t>Ежемесячный </a:t>
            </a:r>
            <a:r>
              <a:rPr sz="1800" spc="-15" dirty="0">
                <a:latin typeface="Times New Roman"/>
                <a:cs typeface="Times New Roman"/>
              </a:rPr>
              <a:t>платеж: </a:t>
            </a:r>
            <a:r>
              <a:rPr sz="1800" dirty="0">
                <a:latin typeface="Times New Roman"/>
                <a:cs typeface="Times New Roman"/>
              </a:rPr>
              <a:t>в</a:t>
            </a: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800" spc="-5" dirty="0">
                <a:latin typeface="Times New Roman"/>
                <a:cs typeface="Times New Roman"/>
              </a:rPr>
              <a:t>соответствии </a:t>
            </a:r>
            <a:r>
              <a:rPr sz="1800" dirty="0">
                <a:latin typeface="Times New Roman"/>
                <a:cs typeface="Times New Roman"/>
              </a:rPr>
              <a:t>с</a:t>
            </a:r>
            <a:r>
              <a:rPr sz="1800" spc="-60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рыночной</a:t>
            </a: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800" spc="-20" dirty="0">
                <a:latin typeface="Times New Roman"/>
                <a:cs typeface="Times New Roman"/>
              </a:rPr>
              <a:t>оценкой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2" name="object 3"/>
          <p:cNvSpPr/>
          <p:nvPr/>
        </p:nvSpPr>
        <p:spPr>
          <a:xfrm>
            <a:off x="533400" y="4724400"/>
            <a:ext cx="713232" cy="71323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4"/>
          <p:cNvSpPr/>
          <p:nvPr/>
        </p:nvSpPr>
        <p:spPr>
          <a:xfrm>
            <a:off x="533400" y="5562600"/>
            <a:ext cx="762000" cy="7620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0"/>
          <p:cNvSpPr txBox="1"/>
          <p:nvPr/>
        </p:nvSpPr>
        <p:spPr>
          <a:xfrm>
            <a:off x="1295400" y="4800600"/>
            <a:ext cx="2971800" cy="8079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65"/>
              </a:lnSpc>
            </a:pPr>
            <a:r>
              <a:rPr lang="ru-RU" sz="1700" spc="-5" dirty="0" smtClean="0">
                <a:solidFill>
                  <a:srgbClr val="002060"/>
                </a:solidFill>
                <a:latin typeface="Times New Roman"/>
                <a:cs typeface="Times New Roman"/>
              </a:rPr>
              <a:t>Ответственное лицо: </a:t>
            </a:r>
          </a:p>
          <a:p>
            <a:pPr marL="12700">
              <a:lnSpc>
                <a:spcPts val="2065"/>
              </a:lnSpc>
            </a:pPr>
            <a:r>
              <a:rPr lang="ru-RU" sz="1700" spc="-5" dirty="0" smtClean="0">
                <a:solidFill>
                  <a:srgbClr val="002060"/>
                </a:solidFill>
                <a:latin typeface="Times New Roman"/>
                <a:cs typeface="Times New Roman"/>
              </a:rPr>
              <a:t>Крашенинников Дмитрий Сергеевич</a:t>
            </a:r>
            <a:endParaRPr sz="1700">
              <a:solidFill>
                <a:srgbClr val="002060"/>
              </a:solidFill>
              <a:latin typeface="Times New Roman"/>
              <a:cs typeface="Times New Roman"/>
            </a:endParaRPr>
          </a:p>
        </p:txBody>
      </p:sp>
      <p:sp>
        <p:nvSpPr>
          <p:cNvPr id="15" name="object 10"/>
          <p:cNvSpPr txBox="1"/>
          <p:nvPr/>
        </p:nvSpPr>
        <p:spPr>
          <a:xfrm>
            <a:off x="1447800" y="5715000"/>
            <a:ext cx="3484240" cy="5386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65"/>
              </a:lnSpc>
            </a:pPr>
            <a:r>
              <a:rPr lang="ru-RU" sz="1700" spc="-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ru-RU" sz="1700" spc="-5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ел: 8/35341/ 2-11-00</a:t>
            </a:r>
          </a:p>
          <a:p>
            <a:pPr marL="12700">
              <a:lnSpc>
                <a:spcPts val="2065"/>
              </a:lnSpc>
            </a:pPr>
            <a:r>
              <a:rPr lang="ru-RU" sz="1700" spc="-5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эл.почта</a:t>
            </a:r>
            <a:r>
              <a:rPr lang="ru-RU" sz="1700" spc="-5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17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krasheninnikov</a:t>
            </a:r>
            <a:r>
              <a:rPr lang="ru-RU" sz="1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8922@</a:t>
            </a:r>
            <a:r>
              <a:rPr lang="en-US" sz="1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mail</a:t>
            </a:r>
            <a:r>
              <a:rPr lang="ru-RU" sz="1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1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r>
              <a:rPr lang="en-US" sz="1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6" name="Рисунок 15" descr="C:\Users\ekonom\Desktop\Людмила\МСП\ФОТО объектов по ПЕРЕЧНЮ\Сергеевка Дорожная 14\-5359746116414979124_121.jpg"/>
          <p:cNvPicPr/>
          <p:nvPr/>
        </p:nvPicPr>
        <p:blipFill>
          <a:blip r:embed="rId8" cstate="print"/>
          <a:srcRect l="25375" t="17681" r="14174" b="34754"/>
          <a:stretch>
            <a:fillRect/>
          </a:stretch>
        </p:blipFill>
        <p:spPr bwMode="auto">
          <a:xfrm>
            <a:off x="228600" y="1828800"/>
            <a:ext cx="4114800" cy="2514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Прямоугольник 16"/>
          <p:cNvSpPr/>
          <p:nvPr/>
        </p:nvSpPr>
        <p:spPr>
          <a:xfrm>
            <a:off x="6096000" y="1295400"/>
            <a:ext cx="161454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ru-RU" sz="2800" b="1" cap="none" spc="0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АРЕНДА</a:t>
            </a:r>
            <a:endParaRPr lang="ru-RU" sz="2800" b="1" cap="none" spc="0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52600" y="432816"/>
            <a:ext cx="5617463" cy="7985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655819" y="1878056"/>
            <a:ext cx="780288" cy="7985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456176" y="5317429"/>
            <a:ext cx="935736" cy="93878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27470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63390">
              <a:lnSpc>
                <a:spcPct val="100000"/>
              </a:lnSpc>
              <a:spcBef>
                <a:spcPts val="100"/>
              </a:spcBef>
            </a:pPr>
            <a:r>
              <a:rPr lang="ru-RU" sz="1400" spc="-5" dirty="0" smtClean="0"/>
              <a:t/>
            </a:r>
            <a:br>
              <a:rPr lang="ru-RU" sz="1400" spc="-5" dirty="0" smtClean="0"/>
            </a:br>
            <a:r>
              <a:rPr lang="ru-RU" sz="1400" spc="-5" dirty="0" smtClean="0"/>
              <a:t/>
            </a:r>
            <a:br>
              <a:rPr lang="ru-RU" sz="1400" spc="-5" dirty="0" smtClean="0"/>
            </a:br>
            <a:r>
              <a:rPr lang="ru-RU" sz="1400" spc="-5" dirty="0" smtClean="0"/>
              <a:t/>
            </a:r>
            <a:br>
              <a:rPr lang="ru-RU" sz="1400" spc="-5" dirty="0" smtClean="0"/>
            </a:br>
            <a:endParaRPr sz="4000" spc="-5" dirty="0"/>
          </a:p>
        </p:txBody>
      </p:sp>
      <p:sp>
        <p:nvSpPr>
          <p:cNvPr id="8" name="object 8"/>
          <p:cNvSpPr txBox="1"/>
          <p:nvPr/>
        </p:nvSpPr>
        <p:spPr>
          <a:xfrm>
            <a:off x="5580888" y="1878818"/>
            <a:ext cx="3264406" cy="361445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99700"/>
              </a:lnSpc>
              <a:spcBef>
                <a:spcPts val="105"/>
              </a:spcBef>
            </a:pPr>
            <a:r>
              <a:rPr sz="1800" spc="-15" dirty="0">
                <a:latin typeface="Times New Roman" pitchFamily="18" charset="0"/>
                <a:cs typeface="Times New Roman" pitchFamily="18" charset="0"/>
              </a:rPr>
              <a:t>Оренбургская </a:t>
            </a:r>
            <a:r>
              <a:rPr sz="1800" spc="-10" dirty="0">
                <a:latin typeface="Times New Roman" pitchFamily="18" charset="0"/>
                <a:cs typeface="Times New Roman" pitchFamily="18" charset="0"/>
              </a:rPr>
              <a:t>область,  </a:t>
            </a:r>
            <a:r>
              <a:rPr lang="ru-RU" sz="1800" spc="-10" dirty="0" err="1" smtClean="0">
                <a:latin typeface="Times New Roman" pitchFamily="18" charset="0"/>
                <a:cs typeface="Times New Roman" pitchFamily="18" charset="0"/>
              </a:rPr>
              <a:t>Курманаевский</a:t>
            </a:r>
            <a:r>
              <a:rPr sz="1800" spc="-1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800" dirty="0">
                <a:latin typeface="Times New Roman" pitchFamily="18" charset="0"/>
                <a:cs typeface="Times New Roman" pitchFamily="18" charset="0"/>
              </a:rPr>
              <a:t>район,  </a:t>
            </a:r>
            <a:r>
              <a:rPr lang="ru-RU" sz="1800" spc="5" dirty="0" smtClean="0">
                <a:latin typeface="Times New Roman" pitchFamily="18" charset="0"/>
                <a:cs typeface="Times New Roman" pitchFamily="18" charset="0"/>
              </a:rPr>
              <a:t>село </a:t>
            </a:r>
            <a:r>
              <a:rPr lang="ru-RU" sz="1800" spc="5" dirty="0" err="1" smtClean="0">
                <a:latin typeface="Times New Roman" pitchFamily="18" charset="0"/>
                <a:cs typeface="Times New Roman" pitchFamily="18" charset="0"/>
              </a:rPr>
              <a:t>Курманаевка</a:t>
            </a:r>
            <a:r>
              <a:rPr sz="1800" spc="-10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sz="1800" spc="-1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spc="-10" dirty="0" err="1" smtClean="0">
                <a:latin typeface="Times New Roman" pitchFamily="18" charset="0"/>
                <a:cs typeface="Times New Roman" pitchFamily="18" charset="0"/>
              </a:rPr>
              <a:t>пл.Ленина</a:t>
            </a:r>
            <a:r>
              <a:rPr lang="ru-RU" sz="1800" spc="-10" dirty="0" smtClean="0">
                <a:latin typeface="Times New Roman" pitchFamily="18" charset="0"/>
                <a:cs typeface="Times New Roman" pitchFamily="18" charset="0"/>
              </a:rPr>
              <a:t>, 1</a:t>
            </a:r>
            <a:endParaRPr sz="1850" dirty="0">
              <a:latin typeface="Times New Roman" pitchFamily="18" charset="0"/>
              <a:cs typeface="Times New Roman" pitchFamily="18" charset="0"/>
            </a:endParaRPr>
          </a:p>
          <a:p>
            <a:pPr marL="12700">
              <a:lnSpc>
                <a:spcPct val="100000"/>
              </a:lnSpc>
            </a:pPr>
            <a:endParaRPr lang="ru-RU" sz="1800" spc="-5" dirty="0" smtClean="0">
              <a:latin typeface="Times New Roman" pitchFamily="18" charset="0"/>
              <a:cs typeface="Times New Roman" pitchFamily="18" charset="0"/>
            </a:endParaRPr>
          </a:p>
          <a:p>
            <a:pPr marL="12700" marR="445770">
              <a:lnSpc>
                <a:spcPct val="100000"/>
              </a:lnSpc>
            </a:pPr>
            <a:r>
              <a:rPr lang="ru-RU" sz="1800" spc="-10" dirty="0" smtClean="0">
                <a:latin typeface="Times New Roman" pitchFamily="18" charset="0"/>
                <a:cs typeface="Times New Roman" pitchFamily="18" charset="0"/>
              </a:rPr>
              <a:t>Автомобиль ПАЗ 32054 (Автобус), год изготовления 2009, двигатель бензиновый</a:t>
            </a:r>
          </a:p>
          <a:p>
            <a:pPr marL="12700" marR="445770">
              <a:lnSpc>
                <a:spcPct val="100000"/>
              </a:lnSpc>
            </a:pPr>
            <a:endParaRPr lang="ru-RU" sz="1000" dirty="0" smtClean="0">
              <a:latin typeface="Times New Roman" pitchFamily="18" charset="0"/>
              <a:cs typeface="Times New Roman" pitchFamily="18" charset="0"/>
            </a:endParaRPr>
          </a:p>
          <a:p>
            <a:pPr marL="12700" marR="445770">
              <a:lnSpc>
                <a:spcPct val="100000"/>
              </a:lnSpc>
            </a:pPr>
            <a:r>
              <a:rPr sz="1800" spc="-10" dirty="0" err="1" smtClean="0"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sz="1800" spc="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800" spc="-10" dirty="0">
                <a:latin typeface="Times New Roman" pitchFamily="18" charset="0"/>
                <a:cs typeface="Times New Roman" pitchFamily="18" charset="0"/>
              </a:rPr>
              <a:t>использования:</a:t>
            </a:r>
            <a:endParaRPr sz="1800" dirty="0">
              <a:latin typeface="Times New Roman" pitchFamily="18" charset="0"/>
              <a:cs typeface="Times New Roman" pitchFamily="18" charset="0"/>
            </a:endParaRPr>
          </a:p>
          <a:p>
            <a:pPr marL="12700">
              <a:lnSpc>
                <a:spcPct val="100000"/>
              </a:lnSpc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для осуществления предпринимательской деятельности на территории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Курманаевского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района</a:t>
            </a:r>
            <a:endParaRPr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580888" y="5496457"/>
            <a:ext cx="3105912" cy="8280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65"/>
              </a:lnSpc>
            </a:pPr>
            <a:r>
              <a:rPr sz="1800" spc="-5" dirty="0">
                <a:latin typeface="Times New Roman"/>
                <a:cs typeface="Times New Roman"/>
              </a:rPr>
              <a:t>Ежемесячный </a:t>
            </a:r>
            <a:r>
              <a:rPr sz="1800" spc="-15" dirty="0">
                <a:latin typeface="Times New Roman"/>
                <a:cs typeface="Times New Roman"/>
              </a:rPr>
              <a:t>платеж: </a:t>
            </a:r>
            <a:r>
              <a:rPr sz="1800" dirty="0">
                <a:latin typeface="Times New Roman"/>
                <a:cs typeface="Times New Roman"/>
              </a:rPr>
              <a:t>в</a:t>
            </a:r>
          </a:p>
          <a:p>
            <a:pPr marL="12700">
              <a:lnSpc>
                <a:spcPct val="100000"/>
              </a:lnSpc>
            </a:pPr>
            <a:r>
              <a:rPr sz="1800" spc="-5" dirty="0">
                <a:latin typeface="Times New Roman"/>
                <a:cs typeface="Times New Roman"/>
              </a:rPr>
              <a:t>соответствии </a:t>
            </a:r>
            <a:r>
              <a:rPr sz="1800" dirty="0">
                <a:latin typeface="Times New Roman"/>
                <a:cs typeface="Times New Roman"/>
              </a:rPr>
              <a:t>с</a:t>
            </a:r>
            <a:r>
              <a:rPr sz="1800" spc="-60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рыночной</a:t>
            </a:r>
            <a:endParaRPr sz="18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800" spc="-20" dirty="0">
                <a:latin typeface="Times New Roman"/>
                <a:cs typeface="Times New Roman"/>
              </a:rPr>
              <a:t>оценкой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12" name="object 3"/>
          <p:cNvSpPr/>
          <p:nvPr/>
        </p:nvSpPr>
        <p:spPr>
          <a:xfrm>
            <a:off x="533400" y="4724400"/>
            <a:ext cx="713232" cy="71323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4"/>
          <p:cNvSpPr/>
          <p:nvPr/>
        </p:nvSpPr>
        <p:spPr>
          <a:xfrm>
            <a:off x="533400" y="5562600"/>
            <a:ext cx="762000" cy="7620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0"/>
          <p:cNvSpPr txBox="1"/>
          <p:nvPr/>
        </p:nvSpPr>
        <p:spPr>
          <a:xfrm>
            <a:off x="1295400" y="4800600"/>
            <a:ext cx="2971800" cy="8079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65"/>
              </a:lnSpc>
            </a:pPr>
            <a:r>
              <a:rPr lang="ru-RU" sz="1700" spc="-5" dirty="0" smtClean="0">
                <a:solidFill>
                  <a:srgbClr val="002060"/>
                </a:solidFill>
                <a:latin typeface="Times New Roman"/>
                <a:cs typeface="Times New Roman"/>
              </a:rPr>
              <a:t>Ответственное лицо: </a:t>
            </a:r>
          </a:p>
          <a:p>
            <a:pPr marL="12700">
              <a:lnSpc>
                <a:spcPts val="2065"/>
              </a:lnSpc>
            </a:pPr>
            <a:r>
              <a:rPr lang="ru-RU" sz="1700" spc="-5" dirty="0" smtClean="0">
                <a:solidFill>
                  <a:srgbClr val="002060"/>
                </a:solidFill>
                <a:latin typeface="Times New Roman"/>
                <a:cs typeface="Times New Roman"/>
              </a:rPr>
              <a:t>Крашенинников Дмитрий Сергеевич</a:t>
            </a:r>
            <a:endParaRPr sz="1700">
              <a:solidFill>
                <a:srgbClr val="002060"/>
              </a:solidFill>
              <a:latin typeface="Times New Roman"/>
              <a:cs typeface="Times New Roman"/>
            </a:endParaRPr>
          </a:p>
        </p:txBody>
      </p:sp>
      <p:sp>
        <p:nvSpPr>
          <p:cNvPr id="15" name="object 10"/>
          <p:cNvSpPr txBox="1"/>
          <p:nvPr/>
        </p:nvSpPr>
        <p:spPr>
          <a:xfrm>
            <a:off x="1447800" y="5715000"/>
            <a:ext cx="3628256" cy="5386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65"/>
              </a:lnSpc>
            </a:pPr>
            <a:r>
              <a:rPr lang="ru-RU" sz="1700" spc="-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ru-RU" sz="1700" spc="-5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ел: 8/35341/ 2-11-00</a:t>
            </a:r>
          </a:p>
          <a:p>
            <a:pPr marL="12700">
              <a:lnSpc>
                <a:spcPts val="2065"/>
              </a:lnSpc>
            </a:pPr>
            <a:r>
              <a:rPr lang="ru-RU" sz="1700" spc="-5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эл.почта</a:t>
            </a:r>
            <a:r>
              <a:rPr lang="ru-RU" sz="1700" spc="-5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krasheninnikov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8922@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mail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7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096000" y="1295400"/>
            <a:ext cx="161454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ru-RU" sz="2800" b="1" cap="none" spc="0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АРЕНДА</a:t>
            </a:r>
            <a:endParaRPr lang="ru-RU" sz="2800" b="1" cap="none" spc="0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pic>
        <p:nvPicPr>
          <p:cNvPr id="18" name="Рисунок 17" descr="https://fotobus.msk.ru/photo/31/81/02/3181026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189" y="1801926"/>
            <a:ext cx="3198495" cy="242697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</p:pic>
      <p:pic>
        <p:nvPicPr>
          <p:cNvPr id="19" name="Рисунок 18" descr="https://avtoremonto.ru/wp-content/uploads/c/2/4/c24441aae925c946d93141001e9495b7.jpeg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26" t="28121" r="18293" b="32875"/>
          <a:stretch/>
        </p:blipFill>
        <p:spPr bwMode="auto">
          <a:xfrm>
            <a:off x="4235918" y="3130527"/>
            <a:ext cx="1275187" cy="75128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Прямоугольник 10"/>
          <p:cNvSpPr/>
          <p:nvPr/>
        </p:nvSpPr>
        <p:spPr>
          <a:xfrm rot="703547">
            <a:off x="1440181" y="3733292"/>
            <a:ext cx="304800" cy="7547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11378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52600" y="432816"/>
            <a:ext cx="5617463" cy="7985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655819" y="1878056"/>
            <a:ext cx="780288" cy="7985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456176" y="5317429"/>
            <a:ext cx="935736" cy="93878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27470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63390">
              <a:lnSpc>
                <a:spcPct val="100000"/>
              </a:lnSpc>
              <a:spcBef>
                <a:spcPts val="100"/>
              </a:spcBef>
            </a:pPr>
            <a:r>
              <a:rPr lang="ru-RU" sz="1400" spc="-5" dirty="0" smtClean="0"/>
              <a:t/>
            </a:r>
            <a:br>
              <a:rPr lang="ru-RU" sz="1400" spc="-5" dirty="0" smtClean="0"/>
            </a:br>
            <a:r>
              <a:rPr lang="ru-RU" sz="1400" spc="-5" dirty="0" smtClean="0"/>
              <a:t/>
            </a:r>
            <a:br>
              <a:rPr lang="ru-RU" sz="1400" spc="-5" dirty="0" smtClean="0"/>
            </a:br>
            <a:r>
              <a:rPr lang="ru-RU" sz="1400" spc="-5" dirty="0" smtClean="0"/>
              <a:t/>
            </a:r>
            <a:br>
              <a:rPr lang="ru-RU" sz="1400" spc="-5" dirty="0" smtClean="0"/>
            </a:br>
            <a:endParaRPr sz="4000" spc="-5" dirty="0"/>
          </a:p>
        </p:txBody>
      </p:sp>
      <p:sp>
        <p:nvSpPr>
          <p:cNvPr id="8" name="object 8"/>
          <p:cNvSpPr txBox="1"/>
          <p:nvPr/>
        </p:nvSpPr>
        <p:spPr>
          <a:xfrm>
            <a:off x="5580888" y="1878818"/>
            <a:ext cx="3264406" cy="321434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99700"/>
              </a:lnSpc>
              <a:spcBef>
                <a:spcPts val="105"/>
              </a:spcBef>
            </a:pPr>
            <a:r>
              <a:rPr sz="1800" spc="-15" dirty="0">
                <a:latin typeface="Times New Roman" pitchFamily="18" charset="0"/>
                <a:cs typeface="Times New Roman" pitchFamily="18" charset="0"/>
              </a:rPr>
              <a:t>Оренбургская </a:t>
            </a:r>
            <a:r>
              <a:rPr sz="1800" spc="-10" dirty="0">
                <a:latin typeface="Times New Roman" pitchFamily="18" charset="0"/>
                <a:cs typeface="Times New Roman" pitchFamily="18" charset="0"/>
              </a:rPr>
              <a:t>область,  </a:t>
            </a:r>
            <a:r>
              <a:rPr lang="ru-RU" sz="1800" spc="-10" dirty="0" err="1" smtClean="0">
                <a:latin typeface="Times New Roman" pitchFamily="18" charset="0"/>
                <a:cs typeface="Times New Roman" pitchFamily="18" charset="0"/>
              </a:rPr>
              <a:t>Курманаевский</a:t>
            </a:r>
            <a:r>
              <a:rPr sz="1800" spc="-1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800" dirty="0">
                <a:latin typeface="Times New Roman" pitchFamily="18" charset="0"/>
                <a:cs typeface="Times New Roman" pitchFamily="18" charset="0"/>
              </a:rPr>
              <a:t>район,  </a:t>
            </a:r>
            <a:r>
              <a:rPr lang="ru-RU" sz="1800" spc="5" dirty="0" smtClean="0">
                <a:latin typeface="Times New Roman" pitchFamily="18" charset="0"/>
                <a:cs typeface="Times New Roman" pitchFamily="18" charset="0"/>
              </a:rPr>
              <a:t>село </a:t>
            </a:r>
            <a:r>
              <a:rPr lang="ru-RU" sz="1800" spc="5" dirty="0" err="1" smtClean="0">
                <a:latin typeface="Times New Roman" pitchFamily="18" charset="0"/>
                <a:cs typeface="Times New Roman" pitchFamily="18" charset="0"/>
              </a:rPr>
              <a:t>Курманаевка</a:t>
            </a:r>
            <a:r>
              <a:rPr sz="1800" spc="-10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sz="1800" spc="-1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spc="-10" dirty="0" err="1" smtClean="0">
                <a:latin typeface="Times New Roman" pitchFamily="18" charset="0"/>
                <a:cs typeface="Times New Roman" pitchFamily="18" charset="0"/>
              </a:rPr>
              <a:t>пл.Ленина</a:t>
            </a:r>
            <a:r>
              <a:rPr lang="ru-RU" sz="1800" spc="-10" dirty="0" smtClean="0">
                <a:latin typeface="Times New Roman" pitchFamily="18" charset="0"/>
                <a:cs typeface="Times New Roman" pitchFamily="18" charset="0"/>
              </a:rPr>
              <a:t>, 1</a:t>
            </a:r>
            <a:endParaRPr sz="1850" dirty="0">
              <a:latin typeface="Times New Roman" pitchFamily="18" charset="0"/>
              <a:cs typeface="Times New Roman" pitchFamily="18" charset="0"/>
            </a:endParaRPr>
          </a:p>
          <a:p>
            <a:pPr marL="12700">
              <a:lnSpc>
                <a:spcPct val="100000"/>
              </a:lnSpc>
            </a:pPr>
            <a:endParaRPr lang="ru-RU" sz="1800" spc="-5" dirty="0" smtClean="0">
              <a:latin typeface="Times New Roman" pitchFamily="18" charset="0"/>
              <a:cs typeface="Times New Roman" pitchFamily="18" charset="0"/>
            </a:endParaRPr>
          </a:p>
          <a:p>
            <a:pPr marL="12700" marR="445770">
              <a:lnSpc>
                <a:spcPct val="100000"/>
              </a:lnSpc>
            </a:pPr>
            <a:r>
              <a:rPr lang="ru-RU" sz="1800" spc="-10" dirty="0" smtClean="0">
                <a:latin typeface="Times New Roman" pitchFamily="18" charset="0"/>
                <a:cs typeface="Times New Roman" pitchFamily="18" charset="0"/>
              </a:rPr>
              <a:t>Автомобиль ГАЗ 322132,автобус (13 мест), год изготовления 2008, двигатель бензиновый</a:t>
            </a:r>
          </a:p>
          <a:p>
            <a:pPr marL="12700" marR="445770">
              <a:lnSpc>
                <a:spcPct val="100000"/>
              </a:lnSpc>
            </a:pPr>
            <a:endParaRPr lang="ru-RU" sz="1000" dirty="0" smtClean="0">
              <a:latin typeface="Times New Roman" pitchFamily="18" charset="0"/>
              <a:cs typeface="Times New Roman" pitchFamily="18" charset="0"/>
            </a:endParaRPr>
          </a:p>
          <a:p>
            <a:pPr marL="12700" marR="445770">
              <a:lnSpc>
                <a:spcPct val="100000"/>
              </a:lnSpc>
            </a:pPr>
            <a:r>
              <a:rPr sz="1800" spc="-10" dirty="0" err="1" smtClean="0"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sz="1800" spc="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800" spc="-10" dirty="0">
                <a:latin typeface="Times New Roman" pitchFamily="18" charset="0"/>
                <a:cs typeface="Times New Roman" pitchFamily="18" charset="0"/>
              </a:rPr>
              <a:t>использования:</a:t>
            </a:r>
            <a:endParaRPr sz="1800" dirty="0">
              <a:latin typeface="Times New Roman" pitchFamily="18" charset="0"/>
              <a:cs typeface="Times New Roman" pitchFamily="18" charset="0"/>
            </a:endParaRPr>
          </a:p>
          <a:p>
            <a:pPr marL="12700">
              <a:lnSpc>
                <a:spcPct val="100000"/>
              </a:lnSpc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для осуществления пассажирских перевозок</a:t>
            </a:r>
            <a:endParaRPr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580888" y="5496457"/>
            <a:ext cx="3105912" cy="8280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65"/>
              </a:lnSpc>
            </a:pPr>
            <a:r>
              <a:rPr sz="1800" spc="-5" dirty="0">
                <a:latin typeface="Times New Roman"/>
                <a:cs typeface="Times New Roman"/>
              </a:rPr>
              <a:t>Ежемесячный </a:t>
            </a:r>
            <a:r>
              <a:rPr sz="1800" spc="-15" dirty="0">
                <a:latin typeface="Times New Roman"/>
                <a:cs typeface="Times New Roman"/>
              </a:rPr>
              <a:t>платеж: </a:t>
            </a:r>
            <a:r>
              <a:rPr sz="1800" dirty="0">
                <a:latin typeface="Times New Roman"/>
                <a:cs typeface="Times New Roman"/>
              </a:rPr>
              <a:t>в</a:t>
            </a:r>
          </a:p>
          <a:p>
            <a:pPr marL="12700">
              <a:lnSpc>
                <a:spcPct val="100000"/>
              </a:lnSpc>
            </a:pPr>
            <a:r>
              <a:rPr sz="1800" spc="-5" dirty="0">
                <a:latin typeface="Times New Roman"/>
                <a:cs typeface="Times New Roman"/>
              </a:rPr>
              <a:t>соответствии </a:t>
            </a:r>
            <a:r>
              <a:rPr sz="1800" dirty="0">
                <a:latin typeface="Times New Roman"/>
                <a:cs typeface="Times New Roman"/>
              </a:rPr>
              <a:t>с</a:t>
            </a:r>
            <a:r>
              <a:rPr sz="1800" spc="-60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рыночной</a:t>
            </a:r>
            <a:endParaRPr sz="18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800" spc="-20" dirty="0">
                <a:latin typeface="Times New Roman"/>
                <a:cs typeface="Times New Roman"/>
              </a:rPr>
              <a:t>оценкой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12" name="object 3"/>
          <p:cNvSpPr/>
          <p:nvPr/>
        </p:nvSpPr>
        <p:spPr>
          <a:xfrm>
            <a:off x="533400" y="4724400"/>
            <a:ext cx="713232" cy="71323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4"/>
          <p:cNvSpPr/>
          <p:nvPr/>
        </p:nvSpPr>
        <p:spPr>
          <a:xfrm>
            <a:off x="533400" y="5562600"/>
            <a:ext cx="762000" cy="7620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0"/>
          <p:cNvSpPr txBox="1"/>
          <p:nvPr/>
        </p:nvSpPr>
        <p:spPr>
          <a:xfrm>
            <a:off x="1295400" y="4800600"/>
            <a:ext cx="2971800" cy="8079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65"/>
              </a:lnSpc>
            </a:pPr>
            <a:r>
              <a:rPr lang="ru-RU" sz="1700" spc="-5" dirty="0" smtClean="0">
                <a:solidFill>
                  <a:srgbClr val="002060"/>
                </a:solidFill>
                <a:latin typeface="Times New Roman"/>
                <a:cs typeface="Times New Roman"/>
              </a:rPr>
              <a:t>Ответственное лицо: </a:t>
            </a:r>
          </a:p>
          <a:p>
            <a:pPr marL="12700">
              <a:lnSpc>
                <a:spcPts val="2065"/>
              </a:lnSpc>
            </a:pPr>
            <a:r>
              <a:rPr lang="ru-RU" sz="1700" spc="-5" dirty="0" smtClean="0">
                <a:solidFill>
                  <a:srgbClr val="002060"/>
                </a:solidFill>
                <a:latin typeface="Times New Roman"/>
                <a:cs typeface="Times New Roman"/>
              </a:rPr>
              <a:t>Крашенинников Дмитрий Сергеевич</a:t>
            </a:r>
            <a:endParaRPr sz="1700">
              <a:solidFill>
                <a:srgbClr val="002060"/>
              </a:solidFill>
              <a:latin typeface="Times New Roman"/>
              <a:cs typeface="Times New Roman"/>
            </a:endParaRPr>
          </a:p>
        </p:txBody>
      </p:sp>
      <p:sp>
        <p:nvSpPr>
          <p:cNvPr id="15" name="object 10"/>
          <p:cNvSpPr txBox="1"/>
          <p:nvPr/>
        </p:nvSpPr>
        <p:spPr>
          <a:xfrm>
            <a:off x="1447800" y="5715000"/>
            <a:ext cx="3628256" cy="5386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65"/>
              </a:lnSpc>
            </a:pPr>
            <a:r>
              <a:rPr lang="ru-RU" sz="1700" spc="-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ru-RU" sz="1700" spc="-5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ел: 8/35341/ 2-11-00</a:t>
            </a:r>
          </a:p>
          <a:p>
            <a:pPr marL="12700">
              <a:lnSpc>
                <a:spcPts val="2065"/>
              </a:lnSpc>
            </a:pPr>
            <a:r>
              <a:rPr lang="ru-RU" sz="1700" spc="-5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эл.почта</a:t>
            </a:r>
            <a:r>
              <a:rPr lang="ru-RU" sz="1700" spc="-5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krasheninnikov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8922@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mail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7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096000" y="1295400"/>
            <a:ext cx="161454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ru-RU" sz="2800" b="1" cap="none" spc="0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АРЕНДА</a:t>
            </a:r>
            <a:endParaRPr lang="ru-RU" sz="2800" b="1" cap="none" spc="0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pic>
        <p:nvPicPr>
          <p:cNvPr id="19" name="Рисунок 18" descr="https://avtoremonto.ru/wp-content/uploads/c/2/4/c24441aae925c946d93141001e9495b7.jpe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26" t="28121" r="18293" b="32875"/>
          <a:stretch/>
        </p:blipFill>
        <p:spPr bwMode="auto">
          <a:xfrm>
            <a:off x="4235918" y="3130527"/>
            <a:ext cx="1275187" cy="75128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Прямоугольник 10"/>
          <p:cNvSpPr/>
          <p:nvPr/>
        </p:nvSpPr>
        <p:spPr>
          <a:xfrm rot="703547">
            <a:off x="1440181" y="3733292"/>
            <a:ext cx="304800" cy="7547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" name="Рисунок 19"/>
          <p:cNvPicPr/>
          <p:nvPr/>
        </p:nvPicPr>
        <p:blipFill rotWithShape="1">
          <a:blip r:embed="rId8"/>
          <a:srcRect l="8194" r="22768" b="9479"/>
          <a:stretch/>
        </p:blipFill>
        <p:spPr bwMode="auto">
          <a:xfrm>
            <a:off x="513407" y="1388457"/>
            <a:ext cx="3771900" cy="24193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798289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52600" y="432816"/>
            <a:ext cx="5617463" cy="7985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655819" y="1878056"/>
            <a:ext cx="780288" cy="7985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456176" y="5317429"/>
            <a:ext cx="935736" cy="93878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27470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63390">
              <a:lnSpc>
                <a:spcPct val="100000"/>
              </a:lnSpc>
              <a:spcBef>
                <a:spcPts val="100"/>
              </a:spcBef>
            </a:pPr>
            <a:r>
              <a:rPr lang="ru-RU" sz="1400" spc="-5" dirty="0" smtClean="0"/>
              <a:t/>
            </a:r>
            <a:br>
              <a:rPr lang="ru-RU" sz="1400" spc="-5" dirty="0" smtClean="0"/>
            </a:br>
            <a:r>
              <a:rPr lang="ru-RU" sz="1400" spc="-5" dirty="0" smtClean="0"/>
              <a:t/>
            </a:r>
            <a:br>
              <a:rPr lang="ru-RU" sz="1400" spc="-5" dirty="0" smtClean="0"/>
            </a:br>
            <a:r>
              <a:rPr lang="ru-RU" sz="1400" spc="-5" dirty="0" smtClean="0"/>
              <a:t/>
            </a:r>
            <a:br>
              <a:rPr lang="ru-RU" sz="1400" spc="-5" dirty="0" smtClean="0"/>
            </a:br>
            <a:endParaRPr sz="4000" spc="-5" dirty="0"/>
          </a:p>
        </p:txBody>
      </p:sp>
      <p:sp>
        <p:nvSpPr>
          <p:cNvPr id="8" name="object 8"/>
          <p:cNvSpPr txBox="1"/>
          <p:nvPr/>
        </p:nvSpPr>
        <p:spPr>
          <a:xfrm>
            <a:off x="5580888" y="1878818"/>
            <a:ext cx="3264406" cy="36272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99700"/>
              </a:lnSpc>
              <a:spcBef>
                <a:spcPts val="105"/>
              </a:spcBef>
            </a:pPr>
            <a:r>
              <a:rPr sz="1800" spc="-15" dirty="0">
                <a:latin typeface="Times New Roman" pitchFamily="18" charset="0"/>
                <a:cs typeface="Times New Roman" pitchFamily="18" charset="0"/>
              </a:rPr>
              <a:t>Оренбургская </a:t>
            </a:r>
            <a:r>
              <a:rPr sz="1800" spc="-10" dirty="0">
                <a:latin typeface="Times New Roman" pitchFamily="18" charset="0"/>
                <a:cs typeface="Times New Roman" pitchFamily="18" charset="0"/>
              </a:rPr>
              <a:t>область,  </a:t>
            </a:r>
            <a:r>
              <a:rPr lang="ru-RU" sz="1800" spc="-10" dirty="0" err="1" smtClean="0">
                <a:latin typeface="Times New Roman" pitchFamily="18" charset="0"/>
                <a:cs typeface="Times New Roman" pitchFamily="18" charset="0"/>
              </a:rPr>
              <a:t>Курманаевский</a:t>
            </a:r>
            <a:r>
              <a:rPr sz="1800" spc="-1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800" dirty="0">
                <a:latin typeface="Times New Roman" pitchFamily="18" charset="0"/>
                <a:cs typeface="Times New Roman" pitchFamily="18" charset="0"/>
              </a:rPr>
              <a:t>район,  </a:t>
            </a:r>
            <a:r>
              <a:rPr lang="ru-RU" sz="1800" spc="5" dirty="0" smtClean="0">
                <a:latin typeface="Times New Roman" pitchFamily="18" charset="0"/>
                <a:cs typeface="Times New Roman" pitchFamily="18" charset="0"/>
              </a:rPr>
              <a:t>село </a:t>
            </a:r>
            <a:r>
              <a:rPr lang="ru-RU" sz="1800" spc="5" dirty="0" err="1" smtClean="0">
                <a:latin typeface="Times New Roman" pitchFamily="18" charset="0"/>
                <a:cs typeface="Times New Roman" pitchFamily="18" charset="0"/>
              </a:rPr>
              <a:t>Курманаевка</a:t>
            </a:r>
            <a:r>
              <a:rPr sz="1800" spc="-10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sz="1800" spc="-1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spc="-10" dirty="0" err="1" smtClean="0">
                <a:latin typeface="Times New Roman" pitchFamily="18" charset="0"/>
                <a:cs typeface="Times New Roman" pitchFamily="18" charset="0"/>
              </a:rPr>
              <a:t>пл.Ленина</a:t>
            </a:r>
            <a:r>
              <a:rPr lang="ru-RU" sz="1800" spc="-10" dirty="0" smtClean="0">
                <a:latin typeface="Times New Roman" pitchFamily="18" charset="0"/>
                <a:cs typeface="Times New Roman" pitchFamily="18" charset="0"/>
              </a:rPr>
              <a:t>, 1</a:t>
            </a:r>
          </a:p>
          <a:p>
            <a:pPr marL="12700" marR="5080">
              <a:lnSpc>
                <a:spcPct val="99700"/>
              </a:lnSpc>
              <a:spcBef>
                <a:spcPts val="105"/>
              </a:spcBef>
            </a:pPr>
            <a:endParaRPr lang="ru-RU" sz="1800" spc="-5" dirty="0" smtClean="0">
              <a:latin typeface="Times New Roman" pitchFamily="18" charset="0"/>
              <a:cs typeface="Times New Roman" pitchFamily="18" charset="0"/>
            </a:endParaRPr>
          </a:p>
          <a:p>
            <a:pPr marL="12700" marR="445770">
              <a:lnSpc>
                <a:spcPct val="100000"/>
              </a:lnSpc>
            </a:pPr>
            <a:r>
              <a:rPr lang="ru-RU" sz="1800" spc="-10" dirty="0" smtClean="0">
                <a:latin typeface="Times New Roman" pitchFamily="18" charset="0"/>
                <a:cs typeface="Times New Roman" pitchFamily="18" charset="0"/>
              </a:rPr>
              <a:t>Кран автомобильный </a:t>
            </a:r>
            <a:r>
              <a:rPr lang="ru-RU" spc="-10" dirty="0"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ru-RU" sz="1800" spc="-10" dirty="0" smtClean="0">
                <a:latin typeface="Times New Roman" pitchFamily="18" charset="0"/>
                <a:cs typeface="Times New Roman" pitchFamily="18" charset="0"/>
              </a:rPr>
              <a:t>АЗ 5337-6912(КС 3577-8), год изготовления 2000, двигатель дизельный</a:t>
            </a:r>
            <a:endParaRPr lang="ru-RU" sz="1000" dirty="0" smtClean="0">
              <a:latin typeface="Times New Roman" pitchFamily="18" charset="0"/>
              <a:cs typeface="Times New Roman" pitchFamily="18" charset="0"/>
            </a:endParaRPr>
          </a:p>
          <a:p>
            <a:pPr marL="12700" marR="445770">
              <a:lnSpc>
                <a:spcPct val="100000"/>
              </a:lnSpc>
            </a:pPr>
            <a:r>
              <a:rPr sz="1800" spc="-10" dirty="0" err="1" smtClean="0"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sz="1800" spc="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800" spc="-10" dirty="0">
                <a:latin typeface="Times New Roman" pitchFamily="18" charset="0"/>
                <a:cs typeface="Times New Roman" pitchFamily="18" charset="0"/>
              </a:rPr>
              <a:t>использования:</a:t>
            </a:r>
            <a:endParaRPr sz="1800" dirty="0">
              <a:latin typeface="Times New Roman" pitchFamily="18" charset="0"/>
              <a:cs typeface="Times New Roman" pitchFamily="18" charset="0"/>
            </a:endParaRPr>
          </a:p>
          <a:p>
            <a:pPr marL="12700">
              <a:lnSpc>
                <a:spcPct val="100000"/>
              </a:lnSpc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для осуществления  деятельности в сфере ЖКХ</a:t>
            </a:r>
          </a:p>
          <a:p>
            <a:pPr marL="12700">
              <a:lnSpc>
                <a:spcPct val="100000"/>
              </a:lnSpc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 территории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Курманаевского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района</a:t>
            </a:r>
            <a:endParaRPr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580888" y="5496457"/>
            <a:ext cx="3105912" cy="8280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65"/>
              </a:lnSpc>
            </a:pPr>
            <a:r>
              <a:rPr sz="1800" spc="-5" dirty="0">
                <a:latin typeface="Times New Roman"/>
                <a:cs typeface="Times New Roman"/>
              </a:rPr>
              <a:t>Ежемесячный </a:t>
            </a:r>
            <a:r>
              <a:rPr sz="1800" spc="-15" dirty="0">
                <a:latin typeface="Times New Roman"/>
                <a:cs typeface="Times New Roman"/>
              </a:rPr>
              <a:t>платеж: </a:t>
            </a:r>
            <a:r>
              <a:rPr sz="1800" dirty="0">
                <a:latin typeface="Times New Roman"/>
                <a:cs typeface="Times New Roman"/>
              </a:rPr>
              <a:t>в</a:t>
            </a:r>
          </a:p>
          <a:p>
            <a:pPr marL="12700">
              <a:lnSpc>
                <a:spcPct val="100000"/>
              </a:lnSpc>
            </a:pPr>
            <a:r>
              <a:rPr sz="1800" spc="-5" dirty="0">
                <a:latin typeface="Times New Roman"/>
                <a:cs typeface="Times New Roman"/>
              </a:rPr>
              <a:t>соответствии </a:t>
            </a:r>
            <a:r>
              <a:rPr sz="1800" dirty="0">
                <a:latin typeface="Times New Roman"/>
                <a:cs typeface="Times New Roman"/>
              </a:rPr>
              <a:t>с</a:t>
            </a:r>
            <a:r>
              <a:rPr sz="1800" spc="-60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рыночной</a:t>
            </a:r>
            <a:endParaRPr sz="18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800" spc="-20" dirty="0">
                <a:latin typeface="Times New Roman"/>
                <a:cs typeface="Times New Roman"/>
              </a:rPr>
              <a:t>оценкой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12" name="object 3"/>
          <p:cNvSpPr/>
          <p:nvPr/>
        </p:nvSpPr>
        <p:spPr>
          <a:xfrm>
            <a:off x="533400" y="4724400"/>
            <a:ext cx="713232" cy="71323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4"/>
          <p:cNvSpPr/>
          <p:nvPr/>
        </p:nvSpPr>
        <p:spPr>
          <a:xfrm>
            <a:off x="533400" y="5562600"/>
            <a:ext cx="762000" cy="7620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0"/>
          <p:cNvSpPr txBox="1"/>
          <p:nvPr/>
        </p:nvSpPr>
        <p:spPr>
          <a:xfrm>
            <a:off x="1295400" y="4800600"/>
            <a:ext cx="2971800" cy="8079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65"/>
              </a:lnSpc>
            </a:pPr>
            <a:r>
              <a:rPr lang="ru-RU" sz="1700" spc="-5" dirty="0" smtClean="0">
                <a:solidFill>
                  <a:srgbClr val="002060"/>
                </a:solidFill>
                <a:latin typeface="Times New Roman"/>
                <a:cs typeface="Times New Roman"/>
              </a:rPr>
              <a:t>Ответственное лицо: </a:t>
            </a:r>
          </a:p>
          <a:p>
            <a:pPr marL="12700">
              <a:lnSpc>
                <a:spcPts val="2065"/>
              </a:lnSpc>
            </a:pPr>
            <a:r>
              <a:rPr lang="ru-RU" sz="1700" spc="-5" dirty="0" smtClean="0">
                <a:solidFill>
                  <a:srgbClr val="002060"/>
                </a:solidFill>
                <a:latin typeface="Times New Roman"/>
                <a:cs typeface="Times New Roman"/>
              </a:rPr>
              <a:t>Крашенинников Дмитрий Сергеевич</a:t>
            </a:r>
            <a:endParaRPr sz="1700">
              <a:solidFill>
                <a:srgbClr val="002060"/>
              </a:solidFill>
              <a:latin typeface="Times New Roman"/>
              <a:cs typeface="Times New Roman"/>
            </a:endParaRPr>
          </a:p>
        </p:txBody>
      </p:sp>
      <p:sp>
        <p:nvSpPr>
          <p:cNvPr id="15" name="object 10"/>
          <p:cNvSpPr txBox="1"/>
          <p:nvPr/>
        </p:nvSpPr>
        <p:spPr>
          <a:xfrm>
            <a:off x="1447800" y="5715000"/>
            <a:ext cx="3628256" cy="5386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65"/>
              </a:lnSpc>
            </a:pPr>
            <a:r>
              <a:rPr lang="ru-RU" sz="1700" spc="-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ru-RU" sz="1700" spc="-5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ел: 8/35341/ 2-11-00</a:t>
            </a:r>
          </a:p>
          <a:p>
            <a:pPr marL="12700">
              <a:lnSpc>
                <a:spcPts val="2065"/>
              </a:lnSpc>
            </a:pPr>
            <a:r>
              <a:rPr lang="ru-RU" sz="1700" spc="-5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эл.почта</a:t>
            </a:r>
            <a:r>
              <a:rPr lang="ru-RU" sz="1700" spc="-5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krasheninnikov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8922@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mail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7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096000" y="1295400"/>
            <a:ext cx="161454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ru-RU" sz="2800" b="1" cap="none" spc="0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АРЕНДА</a:t>
            </a:r>
            <a:endParaRPr lang="ru-RU" sz="2800" b="1" cap="none" spc="0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 rot="703547">
            <a:off x="1440181" y="3733292"/>
            <a:ext cx="304800" cy="7547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/>
          <p:cNvPicPr/>
          <p:nvPr/>
        </p:nvPicPr>
        <p:blipFill rotWithShape="1">
          <a:blip r:embed="rId7"/>
          <a:srcRect l="25497" r="9397"/>
          <a:stretch/>
        </p:blipFill>
        <p:spPr bwMode="auto">
          <a:xfrm>
            <a:off x="432377" y="1454759"/>
            <a:ext cx="3867150" cy="26727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6016038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52600" y="432816"/>
            <a:ext cx="5617463" cy="7985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655819" y="1878056"/>
            <a:ext cx="780288" cy="7985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456176" y="5317429"/>
            <a:ext cx="935736" cy="93878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27470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63390">
              <a:lnSpc>
                <a:spcPct val="100000"/>
              </a:lnSpc>
              <a:spcBef>
                <a:spcPts val="100"/>
              </a:spcBef>
            </a:pPr>
            <a:r>
              <a:rPr lang="ru-RU" sz="1400" spc="-5" dirty="0" smtClean="0"/>
              <a:t/>
            </a:r>
            <a:br>
              <a:rPr lang="ru-RU" sz="1400" spc="-5" dirty="0" smtClean="0"/>
            </a:br>
            <a:r>
              <a:rPr lang="ru-RU" sz="1400" spc="-5" dirty="0" smtClean="0"/>
              <a:t/>
            </a:r>
            <a:br>
              <a:rPr lang="ru-RU" sz="1400" spc="-5" dirty="0" smtClean="0"/>
            </a:br>
            <a:r>
              <a:rPr lang="ru-RU" sz="1400" spc="-5" dirty="0" smtClean="0"/>
              <a:t/>
            </a:r>
            <a:br>
              <a:rPr lang="ru-RU" sz="1400" spc="-5" dirty="0" smtClean="0"/>
            </a:br>
            <a:endParaRPr sz="4000" spc="-5" dirty="0"/>
          </a:p>
        </p:txBody>
      </p:sp>
      <p:sp>
        <p:nvSpPr>
          <p:cNvPr id="8" name="object 8"/>
          <p:cNvSpPr txBox="1"/>
          <p:nvPr/>
        </p:nvSpPr>
        <p:spPr>
          <a:xfrm>
            <a:off x="5580888" y="1878818"/>
            <a:ext cx="3264406" cy="333745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99700"/>
              </a:lnSpc>
              <a:spcBef>
                <a:spcPts val="105"/>
              </a:spcBef>
            </a:pPr>
            <a:r>
              <a:rPr sz="1800" spc="-15" dirty="0">
                <a:latin typeface="Times New Roman" pitchFamily="18" charset="0"/>
                <a:cs typeface="Times New Roman" pitchFamily="18" charset="0"/>
              </a:rPr>
              <a:t>Оренбургская </a:t>
            </a:r>
            <a:r>
              <a:rPr sz="1800" spc="-10" dirty="0">
                <a:latin typeface="Times New Roman" pitchFamily="18" charset="0"/>
                <a:cs typeface="Times New Roman" pitchFamily="18" charset="0"/>
              </a:rPr>
              <a:t>область,  </a:t>
            </a:r>
            <a:r>
              <a:rPr lang="ru-RU" sz="1800" spc="-10" dirty="0" err="1" smtClean="0">
                <a:latin typeface="Times New Roman" pitchFamily="18" charset="0"/>
                <a:cs typeface="Times New Roman" pitchFamily="18" charset="0"/>
              </a:rPr>
              <a:t>Курманаевский</a:t>
            </a:r>
            <a:r>
              <a:rPr sz="1800" spc="-1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800" dirty="0">
                <a:latin typeface="Times New Roman" pitchFamily="18" charset="0"/>
                <a:cs typeface="Times New Roman" pitchFamily="18" charset="0"/>
              </a:rPr>
              <a:t>район,  </a:t>
            </a:r>
            <a:r>
              <a:rPr lang="ru-RU" sz="1800" spc="5" dirty="0" smtClean="0">
                <a:latin typeface="Times New Roman" pitchFamily="18" charset="0"/>
                <a:cs typeface="Times New Roman" pitchFamily="18" charset="0"/>
              </a:rPr>
              <a:t>село </a:t>
            </a:r>
            <a:r>
              <a:rPr lang="ru-RU" sz="1800" spc="5" dirty="0" err="1" smtClean="0">
                <a:latin typeface="Times New Roman" pitchFamily="18" charset="0"/>
                <a:cs typeface="Times New Roman" pitchFamily="18" charset="0"/>
              </a:rPr>
              <a:t>Курманаевка</a:t>
            </a:r>
            <a:r>
              <a:rPr sz="1800" spc="-10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spc="-1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pc="-10" dirty="0" smtClean="0">
                <a:latin typeface="Times New Roman" pitchFamily="18" charset="0"/>
                <a:cs typeface="Times New Roman" pitchFamily="18" charset="0"/>
              </a:rPr>
              <a:t>ул. Крестьянская, д.7, помещение 14</a:t>
            </a:r>
            <a:endParaRPr lang="ru-RU" sz="1800" spc="-10" dirty="0" smtClean="0">
              <a:latin typeface="Times New Roman" pitchFamily="18" charset="0"/>
              <a:cs typeface="Times New Roman" pitchFamily="18" charset="0"/>
            </a:endParaRPr>
          </a:p>
          <a:p>
            <a:pPr marL="12700" marR="445770">
              <a:lnSpc>
                <a:spcPct val="100000"/>
              </a:lnSpc>
            </a:pPr>
            <a:r>
              <a:rPr lang="ru-RU" spc="-10" dirty="0" smtClean="0">
                <a:latin typeface="Times New Roman" pitchFamily="18" charset="0"/>
                <a:cs typeface="Times New Roman" pitchFamily="18" charset="0"/>
              </a:rPr>
              <a:t>Площадь – 8,8 </a:t>
            </a:r>
            <a:r>
              <a:rPr lang="ru-RU" spc="-10" dirty="0" err="1" smtClean="0">
                <a:latin typeface="Times New Roman" pitchFamily="18" charset="0"/>
                <a:cs typeface="Times New Roman" pitchFamily="18" charset="0"/>
              </a:rPr>
              <a:t>кв.м</a:t>
            </a:r>
            <a:r>
              <a:rPr lang="ru-RU" spc="-10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1800" spc="-10" dirty="0" smtClean="0"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marL="12700" marR="445770">
              <a:lnSpc>
                <a:spcPct val="100000"/>
              </a:lnSpc>
            </a:pPr>
            <a:r>
              <a:rPr lang="ru-RU" spc="-10" dirty="0" smtClean="0">
                <a:latin typeface="Times New Roman" pitchFamily="18" charset="0"/>
                <a:cs typeface="Times New Roman" pitchFamily="18" charset="0"/>
              </a:rPr>
              <a:t>Здание: нежилое, кадастровый номер:56:16:1002016:261</a:t>
            </a:r>
            <a:endParaRPr lang="ru-RU" sz="1000" dirty="0" smtClean="0">
              <a:latin typeface="Times New Roman" pitchFamily="18" charset="0"/>
              <a:cs typeface="Times New Roman" pitchFamily="18" charset="0"/>
            </a:endParaRPr>
          </a:p>
          <a:p>
            <a:pPr marL="12700" marR="445770">
              <a:lnSpc>
                <a:spcPct val="100000"/>
              </a:lnSpc>
            </a:pPr>
            <a:r>
              <a:rPr sz="1800" spc="-10" dirty="0" err="1" smtClean="0"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sz="1800" spc="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800" spc="-10" dirty="0">
                <a:latin typeface="Times New Roman" pitchFamily="18" charset="0"/>
                <a:cs typeface="Times New Roman" pitchFamily="18" charset="0"/>
              </a:rPr>
              <a:t>использования:</a:t>
            </a:r>
            <a:endParaRPr sz="1800" dirty="0">
              <a:latin typeface="Times New Roman" pitchFamily="18" charset="0"/>
              <a:cs typeface="Times New Roman" pitchFamily="18" charset="0"/>
            </a:endParaRPr>
          </a:p>
          <a:p>
            <a:pPr marL="12700">
              <a:lnSpc>
                <a:spcPct val="100000"/>
              </a:lnSpc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для осуществления предпринимательской деятельности</a:t>
            </a:r>
            <a:endParaRPr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580888" y="5496457"/>
            <a:ext cx="3105912" cy="8280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65"/>
              </a:lnSpc>
            </a:pPr>
            <a:r>
              <a:rPr sz="1800" spc="-5" dirty="0">
                <a:latin typeface="Times New Roman"/>
                <a:cs typeface="Times New Roman"/>
              </a:rPr>
              <a:t>Ежемесячный </a:t>
            </a:r>
            <a:r>
              <a:rPr sz="1800" spc="-15" dirty="0">
                <a:latin typeface="Times New Roman"/>
                <a:cs typeface="Times New Roman"/>
              </a:rPr>
              <a:t>платеж: </a:t>
            </a:r>
            <a:r>
              <a:rPr sz="1800" dirty="0">
                <a:latin typeface="Times New Roman"/>
                <a:cs typeface="Times New Roman"/>
              </a:rPr>
              <a:t>в</a:t>
            </a:r>
          </a:p>
          <a:p>
            <a:pPr marL="12700">
              <a:lnSpc>
                <a:spcPct val="100000"/>
              </a:lnSpc>
            </a:pPr>
            <a:r>
              <a:rPr sz="1800" spc="-5" dirty="0">
                <a:latin typeface="Times New Roman"/>
                <a:cs typeface="Times New Roman"/>
              </a:rPr>
              <a:t>соответствии </a:t>
            </a:r>
            <a:r>
              <a:rPr sz="1800" dirty="0">
                <a:latin typeface="Times New Roman"/>
                <a:cs typeface="Times New Roman"/>
              </a:rPr>
              <a:t>с</a:t>
            </a:r>
            <a:r>
              <a:rPr sz="1800" spc="-60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рыночной</a:t>
            </a:r>
            <a:endParaRPr sz="18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800" spc="-20" dirty="0">
                <a:latin typeface="Times New Roman"/>
                <a:cs typeface="Times New Roman"/>
              </a:rPr>
              <a:t>оценкой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12" name="object 3"/>
          <p:cNvSpPr/>
          <p:nvPr/>
        </p:nvSpPr>
        <p:spPr>
          <a:xfrm>
            <a:off x="533400" y="4724400"/>
            <a:ext cx="713232" cy="71323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4"/>
          <p:cNvSpPr/>
          <p:nvPr/>
        </p:nvSpPr>
        <p:spPr>
          <a:xfrm>
            <a:off x="533400" y="5562600"/>
            <a:ext cx="762000" cy="7620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0"/>
          <p:cNvSpPr txBox="1"/>
          <p:nvPr/>
        </p:nvSpPr>
        <p:spPr>
          <a:xfrm>
            <a:off x="1295400" y="4800600"/>
            <a:ext cx="2971800" cy="8079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65"/>
              </a:lnSpc>
            </a:pPr>
            <a:r>
              <a:rPr lang="ru-RU" sz="1700" spc="-5" dirty="0" smtClean="0">
                <a:solidFill>
                  <a:srgbClr val="002060"/>
                </a:solidFill>
                <a:latin typeface="Times New Roman"/>
                <a:cs typeface="Times New Roman"/>
              </a:rPr>
              <a:t>Ответственное лицо: </a:t>
            </a:r>
          </a:p>
          <a:p>
            <a:pPr marL="12700">
              <a:lnSpc>
                <a:spcPts val="2065"/>
              </a:lnSpc>
            </a:pPr>
            <a:r>
              <a:rPr lang="ru-RU" sz="1700" spc="-5" dirty="0" smtClean="0">
                <a:solidFill>
                  <a:srgbClr val="002060"/>
                </a:solidFill>
                <a:latin typeface="Times New Roman"/>
                <a:cs typeface="Times New Roman"/>
              </a:rPr>
              <a:t>Крашенинников Дмитрий Сергеевич</a:t>
            </a:r>
            <a:endParaRPr sz="1700">
              <a:solidFill>
                <a:srgbClr val="002060"/>
              </a:solidFill>
              <a:latin typeface="Times New Roman"/>
              <a:cs typeface="Times New Roman"/>
            </a:endParaRPr>
          </a:p>
        </p:txBody>
      </p:sp>
      <p:sp>
        <p:nvSpPr>
          <p:cNvPr id="15" name="object 10"/>
          <p:cNvSpPr txBox="1"/>
          <p:nvPr/>
        </p:nvSpPr>
        <p:spPr>
          <a:xfrm>
            <a:off x="1447800" y="5715000"/>
            <a:ext cx="3628256" cy="5386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65"/>
              </a:lnSpc>
            </a:pPr>
            <a:r>
              <a:rPr lang="ru-RU" sz="1700" spc="-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ru-RU" sz="1700" spc="-5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ел: 8/35341/ 2-11-00</a:t>
            </a:r>
          </a:p>
          <a:p>
            <a:pPr marL="12700">
              <a:lnSpc>
                <a:spcPts val="2065"/>
              </a:lnSpc>
            </a:pPr>
            <a:r>
              <a:rPr lang="ru-RU" sz="1700" spc="-5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эл.почта</a:t>
            </a:r>
            <a:r>
              <a:rPr lang="ru-RU" sz="1700" spc="-5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krasheninnikov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8922@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mail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7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096000" y="1295400"/>
            <a:ext cx="161454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ru-RU" sz="2800" b="1" cap="none" spc="0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АРЕНДА</a:t>
            </a:r>
            <a:endParaRPr lang="ru-RU" sz="2800" b="1" cap="none" spc="0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 rot="703547">
            <a:off x="1440181" y="3733292"/>
            <a:ext cx="304800" cy="7547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1" name="Рисунок 20"/>
          <p:cNvPicPr/>
          <p:nvPr/>
        </p:nvPicPr>
        <p:blipFill rotWithShape="1">
          <a:blip r:embed="rId7"/>
          <a:srcRect l="18506" t="3634" r="1122" b="15111"/>
          <a:stretch/>
        </p:blipFill>
        <p:spPr bwMode="auto">
          <a:xfrm>
            <a:off x="506729" y="1323523"/>
            <a:ext cx="4149090" cy="29813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40382017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ткрытая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2793</TotalTime>
  <Words>984</Words>
  <Application>Microsoft Office PowerPoint</Application>
  <PresentationFormat>Экран (4:3)</PresentationFormat>
  <Paragraphs>262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7" baseType="lpstr">
      <vt:lpstr>Arial Black</vt:lpstr>
      <vt:lpstr>Lucida Sans Unicode</vt:lpstr>
      <vt:lpstr>Times New Roman</vt:lpstr>
      <vt:lpstr>Verdana</vt:lpstr>
      <vt:lpstr>Wingdings 2</vt:lpstr>
      <vt:lpstr>Wingdings 3</vt:lpstr>
      <vt:lpstr>Открытая</vt:lpstr>
      <vt:lpstr>Презентация PowerPoint</vt:lpstr>
      <vt:lpstr>Презентация PowerPoint</vt:lpstr>
      <vt:lpstr>Отнесение к субъектам МСП (Единый  реестр субъектов МСП) или  регистрация в качестве самозанятого  гражданина</vt:lpstr>
      <vt:lpstr>https://kurm.orb.ru/activity/32399/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Маркетинговая кампания для бизнеса</dc:title>
  <dc:creator>Валюшка</dc:creator>
  <cp:lastModifiedBy>ECONOM</cp:lastModifiedBy>
  <cp:revision>154</cp:revision>
  <cp:lastPrinted>2025-06-25T04:31:42Z</cp:lastPrinted>
  <dcterms:created xsi:type="dcterms:W3CDTF">2022-12-20T10:00:58Z</dcterms:created>
  <dcterms:modified xsi:type="dcterms:W3CDTF">2025-10-03T11:13:41Z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2022-07-28T00:00:00Z</vt:filetime>
  </property>
  <property fmtid="{D5CDD505-2E9C-101B-9397-08002B2CF9AE}" pid="3" name="LastSaved">
    <vt:filetime>2022-12-20T00:00:00Z</vt:filetime>
  </property>
</Properties>
</file>